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58" r:id="rId4"/>
    <p:sldId id="259" r:id="rId5"/>
    <p:sldId id="260" r:id="rId6"/>
    <p:sldId id="261" r:id="rId7"/>
    <p:sldId id="288" r:id="rId8"/>
    <p:sldId id="269" r:id="rId9"/>
    <p:sldId id="270" r:id="rId10"/>
    <p:sldId id="278" r:id="rId11"/>
    <p:sldId id="279" r:id="rId12"/>
    <p:sldId id="271" r:id="rId13"/>
    <p:sldId id="272" r:id="rId14"/>
    <p:sldId id="263" r:id="rId15"/>
    <p:sldId id="277" r:id="rId16"/>
    <p:sldId id="262" r:id="rId17"/>
    <p:sldId id="282" r:id="rId18"/>
    <p:sldId id="281" r:id="rId19"/>
    <p:sldId id="283" r:id="rId20"/>
    <p:sldId id="284" r:id="rId21"/>
    <p:sldId id="285" r:id="rId22"/>
    <p:sldId id="286" r:id="rId23"/>
    <p:sldId id="28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428A"/>
    <a:srgbClr val="CB32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55" autoAdjust="0"/>
    <p:restoredTop sz="69403" autoAdjust="0"/>
  </p:normalViewPr>
  <p:slideViewPr>
    <p:cSldViewPr snapToGrid="0">
      <p:cViewPr varScale="1">
        <p:scale>
          <a:sx n="75" d="100"/>
          <a:sy n="75" d="100"/>
        </p:scale>
        <p:origin x="178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B786D3-4C02-446F-BF1B-CFB162CB28D6}" type="datetimeFigureOut">
              <a:rPr lang="en-US" smtClean="0"/>
              <a:t>7/30/2018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98F4E1-CF06-408D-8CD0-DBB6B2A0C667}" type="slidenum">
              <a:rPr lang="en-US" smtClean="0"/>
              <a:t>‹#›</a:t>
            </a:fld>
            <a:endParaRPr lang="en-US"/>
          </a:p>
        </p:txBody>
      </p:sp>
    </p:spTree>
    <p:extLst>
      <p:ext uri="{BB962C8B-B14F-4D97-AF65-F5344CB8AC3E}">
        <p14:creationId xmlns:p14="http://schemas.microsoft.com/office/powerpoint/2010/main" val="65346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Campaigns can also be exported and shared across dispatch teams to follow up with consumers in the event an IVR system is NOT in place.</a:t>
            </a:r>
          </a:p>
          <a:p>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3</a:t>
            </a:fld>
            <a:endParaRPr lang="en-US"/>
          </a:p>
        </p:txBody>
      </p:sp>
    </p:spTree>
    <p:extLst>
      <p:ext uri="{BB962C8B-B14F-4D97-AF65-F5344CB8AC3E}">
        <p14:creationId xmlns:p14="http://schemas.microsoft.com/office/powerpoint/2010/main" val="1881774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Next up, we have another new interface.</a:t>
            </a:r>
          </a:p>
          <a:p>
            <a:pPr marL="171450" indent="-171450">
              <a:buFontTx/>
              <a:buChar char="-"/>
            </a:pPr>
            <a:r>
              <a:rPr lang="en-US" dirty="0"/>
              <a:t>If you’ve ever opened up a call or case you know that we have a breakdown of the devices in the circuit.</a:t>
            </a:r>
          </a:p>
          <a:p>
            <a:pPr marL="171450" indent="-171450">
              <a:buFontTx/>
              <a:buChar char="-"/>
            </a:pPr>
            <a:r>
              <a:rPr lang="en-US" dirty="0"/>
              <a:t>Now we offer a new clean interface to illustrate the path of the circuit all the way back up to the source. By clicking on a customer, call, or case and then clicking the “Upstream” button CLICK (Animation) you will be greeted with this menu CLICK (Animation) </a:t>
            </a:r>
          </a:p>
          <a:p>
            <a:endParaRPr lang="en-US" dirty="0"/>
          </a:p>
        </p:txBody>
      </p:sp>
      <p:sp>
        <p:nvSpPr>
          <p:cNvPr id="4" name="Slide Number Placeholder 3"/>
          <p:cNvSpPr>
            <a:spLocks noGrp="1"/>
          </p:cNvSpPr>
          <p:nvPr>
            <p:ph type="sldNum" sz="quarter" idx="10"/>
          </p:nvPr>
        </p:nvSpPr>
        <p:spPr/>
        <p:txBody>
          <a:bodyPr/>
          <a:lstStyle/>
          <a:p>
            <a:fld id="{CF40D805-2A22-407B-B538-50DD8FAFBDB8}" type="slidenum">
              <a:rPr lang="en-US" smtClean="0"/>
              <a:t>12</a:t>
            </a:fld>
            <a:endParaRPr lang="en-US"/>
          </a:p>
        </p:txBody>
      </p:sp>
    </p:spTree>
    <p:extLst>
      <p:ext uri="{BB962C8B-B14F-4D97-AF65-F5344CB8AC3E}">
        <p14:creationId xmlns:p14="http://schemas.microsoft.com/office/powerpoint/2010/main" val="2326885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I wanted to cover some new interface changes that often times get overlooked by all of the other major changes.</a:t>
            </a: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So here we are. Now to show you where we’ve come from. OLD </a:t>
            </a:r>
            <a:r>
              <a:rPr lang="en-US" sz="1200" b="1" dirty="0">
                <a:effectLst/>
                <a:latin typeface="Calibri" panose="020F0502020204030204" pitchFamily="34" charset="0"/>
                <a:ea typeface="Calibri" panose="020F0502020204030204" pitchFamily="34" charset="0"/>
                <a:cs typeface="Calibri" panose="020F0502020204030204" pitchFamily="34" charset="0"/>
              </a:rPr>
              <a:t>(CLICK- animation)</a:t>
            </a:r>
            <a:r>
              <a:rPr lang="en-US" sz="1200" dirty="0">
                <a:effectLst/>
                <a:latin typeface="Calibri" panose="020F0502020204030204" pitchFamily="34" charset="0"/>
                <a:ea typeface="Calibri" panose="020F0502020204030204" pitchFamily="34" charset="0"/>
                <a:cs typeface="Calibri" panose="020F0502020204030204" pitchFamily="34" charset="0"/>
              </a:rPr>
              <a:t> Upstream dialog vs. NEW </a:t>
            </a:r>
            <a:r>
              <a:rPr lang="en-US" sz="1200" b="1" dirty="0">
                <a:effectLst/>
                <a:latin typeface="Calibri" panose="020F0502020204030204" pitchFamily="34" charset="0"/>
                <a:ea typeface="Calibri" panose="020F0502020204030204" pitchFamily="34" charset="0"/>
                <a:cs typeface="Calibri" panose="020F0502020204030204" pitchFamily="34" charset="0"/>
              </a:rPr>
              <a:t>(CLICK – animation)</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Now isn’t that just a whole lot nicer!!</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Its all nice and shiny and has buttons</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Something else to note are the annotations that highlight what each button does.</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Calibri" panose="020F0502020204030204" pitchFamily="34" charset="0"/>
              </a:rPr>
              <a:t>(CLICK – animation)</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If you hover over the ‘X’ you can see it’s in a call bundle</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Calibri" panose="020F0502020204030204" pitchFamily="34" charset="0"/>
              </a:rPr>
              <a:t>(CLICK – animation)</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Hovering over a ‘C’ you can create a NEW case on the upstream element.</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Calibri" panose="020F0502020204030204" pitchFamily="34" charset="0"/>
              </a:rPr>
              <a:t>(CLICK – animation)</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If you look to the right side of the dialog we can see you have options to turn on and off certain elements in the circuit.</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Calibri" panose="020F0502020204030204" pitchFamily="34" charset="0"/>
              </a:rPr>
              <a:t>(CLICK – animation)</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Here we can see Regulators and switch elements have been toggled on.</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Also, a feature that may go a little under the radar is the fact that you can now verify up or downstream with fewer steps. </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Calibri" panose="020F0502020204030204" pitchFamily="34" charset="0"/>
              </a:rPr>
              <a:t>(CLICK – animation)</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You can verify when you hover over the element and click for the new menu to appear.</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Calibri" panose="020F0502020204030204" pitchFamily="34" charset="0"/>
              </a:rPr>
              <a:t>(CLICK – animation)</a:t>
            </a:r>
          </a:p>
          <a:p>
            <a:pPr marL="342900" marR="0" lvl="0" indent="-342900">
              <a:lnSpc>
                <a:spcPct val="107000"/>
              </a:lnSpc>
              <a:spcBef>
                <a:spcPts val="0"/>
              </a:spcBef>
              <a:spcAft>
                <a:spcPts val="800"/>
              </a:spcAft>
              <a:buFont typeface="Arial" panose="020B0604020202020204" pitchFamily="34" charset="0"/>
              <a:buChar char="•"/>
            </a:pPr>
            <a:r>
              <a:rPr lang="en-US" sz="1200" b="0" dirty="0">
                <a:effectLst/>
                <a:latin typeface="Calibri" panose="020F0502020204030204" pitchFamily="34" charset="0"/>
                <a:ea typeface="Times New Roman" panose="02020603050405020304" pitchFamily="18" charset="0"/>
                <a:cs typeface="Calibri" panose="020F0502020204030204" pitchFamily="34" charset="0"/>
              </a:rPr>
              <a:t>So lets take a look at this menu</a:t>
            </a:r>
            <a:endParaRPr lang="en-US" sz="1200" b="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Calibri" panose="020F0502020204030204" pitchFamily="34" charset="0"/>
              </a:rPr>
              <a:t>(CLICK – animation)</a:t>
            </a:r>
            <a:endParaRPr lang="en-US" sz="12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From here, we see we can move the outage depending on what element is out and we can even select the proper phase.</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Calibri" panose="020F0502020204030204" pitchFamily="34" charset="0"/>
              </a:rPr>
              <a:t>And upon verification of the element the case will then be moved to the proper device that is out. Easy as 1,2,3 and the interface looks a whole lot nicer. It’s one of those updates improve upon both the form and functionality of the software. </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CF40D805-2A22-407B-B538-50DD8FAFBDB8}" type="slidenum">
              <a:rPr lang="en-US" smtClean="0"/>
              <a:t>13</a:t>
            </a:fld>
            <a:endParaRPr lang="en-US"/>
          </a:p>
        </p:txBody>
      </p:sp>
    </p:spTree>
    <p:extLst>
      <p:ext uri="{BB962C8B-B14F-4D97-AF65-F5344CB8AC3E}">
        <p14:creationId xmlns:p14="http://schemas.microsoft.com/office/powerpoint/2010/main" val="871716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Moving on to Trucks!!!</a:t>
            </a:r>
          </a:p>
          <a:p>
            <a:r>
              <a:rPr lang="en-US" dirty="0"/>
              <a:t>We’ve got new truck icons!</a:t>
            </a:r>
          </a:p>
          <a:p>
            <a:r>
              <a:rPr lang="en-US" b="1" dirty="0"/>
              <a:t>CLICK!</a:t>
            </a:r>
          </a:p>
          <a:p>
            <a:r>
              <a:rPr lang="en-US" b="0" dirty="0"/>
              <a:t>We’ve recently decided to update our icons to better reflect the type of truck we see in the field. It’s a more cosmetic change but the icons look great!</a:t>
            </a:r>
          </a:p>
          <a:p>
            <a:r>
              <a:rPr lang="en-US" b="0" dirty="0"/>
              <a:t>We’ve also made it so that the icons appear a little more organized as we zoom in to sites with multiple crews.</a:t>
            </a:r>
          </a:p>
          <a:p>
            <a:r>
              <a:rPr lang="en-US" b="1" dirty="0"/>
              <a:t>CLICK</a:t>
            </a:r>
          </a:p>
          <a:p>
            <a:r>
              <a:rPr lang="en-US" b="0" dirty="0"/>
              <a:t>We see here that the trucks are not stacked on top of each other but labeled with the name , side-to-side. Just as a note, we also have the ability to display the trucks vertically aligned as well.</a:t>
            </a:r>
          </a:p>
        </p:txBody>
      </p:sp>
      <p:sp>
        <p:nvSpPr>
          <p:cNvPr id="4" name="Slide Number Placeholder 3"/>
          <p:cNvSpPr>
            <a:spLocks noGrp="1"/>
          </p:cNvSpPr>
          <p:nvPr>
            <p:ph type="sldNum" sz="quarter" idx="10"/>
          </p:nvPr>
        </p:nvSpPr>
        <p:spPr/>
        <p:txBody>
          <a:bodyPr/>
          <a:lstStyle/>
          <a:p>
            <a:fld id="{1D98F4E1-CF06-408D-8CD0-DBB6B2A0C667}" type="slidenum">
              <a:rPr lang="en-US" smtClean="0"/>
              <a:t>14</a:t>
            </a:fld>
            <a:endParaRPr lang="en-US"/>
          </a:p>
        </p:txBody>
      </p:sp>
    </p:spTree>
    <p:extLst>
      <p:ext uri="{BB962C8B-B14F-4D97-AF65-F5344CB8AC3E}">
        <p14:creationId xmlns:p14="http://schemas.microsoft.com/office/powerpoint/2010/main" val="32366810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SERVER Changes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We’ve also made a great deal of improvements to the server application as well. Most of which are under the hood.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Of course we’ve made the usual bug fixes and speed improvements, especially with those clients on ESRI 10.4 and higher.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mn-lt"/>
                <a:ea typeface="+mn-ea"/>
                <a:cs typeface="+mn-cs"/>
              </a:rPr>
              <a:t>ProTip</a:t>
            </a:r>
            <a:r>
              <a:rPr kumimoji="0" lang="en-US" sz="1800" b="0" i="0" u="none" strike="noStrike" kern="1200" cap="none" spc="0" normalizeH="0" baseline="0" noProof="0" dirty="0">
                <a:ln>
                  <a:noFill/>
                </a:ln>
                <a:solidFill>
                  <a:prstClr val="black"/>
                </a:solidFill>
                <a:effectLst/>
                <a:uLnTx/>
                <a:uFillTx/>
                <a:latin typeface="+mn-lt"/>
                <a:ea typeface="+mn-ea"/>
                <a:cs typeface="+mn-cs"/>
              </a:rPr>
              <a:t>: If you are NOT yet on ESRI 10.4 please see one of us about getting on the upgrade schedule, just note that you will have to upgrade ESRI for GIS and OMS.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So some of the more visible changes that you may have already witnessed come in the form of status messages!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mn-lt"/>
                <a:ea typeface="+mn-ea"/>
                <a:cs typeface="+mn-cs"/>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Here we see the status of our integration Qs as well as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mn-lt"/>
                <a:ea typeface="+mn-ea"/>
                <a:cs typeface="+mn-cs"/>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Another quality of life improvement is When OMS is starting up and loading calls and cases. We keep count as we process this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mn-lt"/>
                <a:ea typeface="+mn-ea"/>
                <a:cs typeface="+mn-cs"/>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Same goes for Loading of cases. There’s A running count as they are being built into the system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Another change is that we’ve made it easier to implement changes WITHOUT having to restart OMS in its entirety.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mn-lt"/>
                <a:ea typeface="+mn-ea"/>
                <a:cs typeface="+mn-cs"/>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From this menu we have the option to edit Some of these settings on the fly!</a:t>
            </a:r>
          </a:p>
        </p:txBody>
      </p:sp>
      <p:sp>
        <p:nvSpPr>
          <p:cNvPr id="4" name="Slide Number Placeholder 3"/>
          <p:cNvSpPr>
            <a:spLocks noGrp="1"/>
          </p:cNvSpPr>
          <p:nvPr>
            <p:ph type="sldNum" sz="quarter" idx="10"/>
          </p:nvPr>
        </p:nvSpPr>
        <p:spPr/>
        <p:txBody>
          <a:bodyPr/>
          <a:lstStyle/>
          <a:p>
            <a:fld id="{CF40D805-2A22-407B-B538-50DD8FAFBDB8}" type="slidenum">
              <a:rPr lang="en-US" smtClean="0"/>
              <a:t>15</a:t>
            </a:fld>
            <a:endParaRPr lang="en-US"/>
          </a:p>
        </p:txBody>
      </p:sp>
    </p:spTree>
    <p:extLst>
      <p:ext uri="{BB962C8B-B14F-4D97-AF65-F5344CB8AC3E}">
        <p14:creationId xmlns:p14="http://schemas.microsoft.com/office/powerpoint/2010/main" val="9828644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want to show you all the campaigns tab in OMS</a:t>
            </a:r>
          </a:p>
          <a:p>
            <a:pPr marL="171450" indent="-171450">
              <a:buFontTx/>
              <a:buChar char="-"/>
            </a:pPr>
            <a:r>
              <a:rPr lang="en-US" dirty="0"/>
              <a:t>This is one of our newest features that can be used to create a list of callback responses and have the software automatically reach out to those consumers. The automatic functionality highly depends on your IV vendor if they support this feature.</a:t>
            </a:r>
          </a:p>
          <a:p>
            <a:pPr marL="171450" indent="-171450">
              <a:buFontTx/>
              <a:buChar char="-"/>
            </a:pPr>
            <a:r>
              <a:rPr lang="en-US" dirty="0"/>
              <a:t>Campaigns can also be exported and shared across dispatch teams to follow up with consumers in the event an IVR system is NOT in place.</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16</a:t>
            </a:fld>
            <a:endParaRPr lang="en-US"/>
          </a:p>
        </p:txBody>
      </p:sp>
    </p:spTree>
    <p:extLst>
      <p:ext uri="{BB962C8B-B14F-4D97-AF65-F5344CB8AC3E}">
        <p14:creationId xmlns:p14="http://schemas.microsoft.com/office/powerpoint/2010/main" val="34843935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want to show you all the campaigns tab in OMS</a:t>
            </a:r>
          </a:p>
          <a:p>
            <a:pPr marL="171450" indent="-171450">
              <a:buFontTx/>
              <a:buChar char="-"/>
            </a:pPr>
            <a:r>
              <a:rPr lang="en-US" dirty="0"/>
              <a:t>This is one of our newest features that can be used to create a list of callback responses and have the software automatically reach out to those consumers. The automatic functionality highly depends on your IV vendor if they support this feature.</a:t>
            </a:r>
          </a:p>
          <a:p>
            <a:pPr marL="171450" indent="-171450">
              <a:buFontTx/>
              <a:buChar char="-"/>
            </a:pPr>
            <a:r>
              <a:rPr lang="en-US" dirty="0"/>
              <a:t>Campaigns can also be exported and shared across dispatch teams to follow up with consumers in the event an IVR system is NOT in place.</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17</a:t>
            </a:fld>
            <a:endParaRPr lang="en-US"/>
          </a:p>
        </p:txBody>
      </p:sp>
    </p:spTree>
    <p:extLst>
      <p:ext uri="{BB962C8B-B14F-4D97-AF65-F5344CB8AC3E}">
        <p14:creationId xmlns:p14="http://schemas.microsoft.com/office/powerpoint/2010/main" val="16274158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want to show you all the campaigns tab in OMS</a:t>
            </a:r>
          </a:p>
          <a:p>
            <a:pPr marL="171450" indent="-171450">
              <a:buFontTx/>
              <a:buChar char="-"/>
            </a:pPr>
            <a:r>
              <a:rPr lang="en-US" dirty="0"/>
              <a:t>This is one of our newest features that can be used to create a list of callback responses and have the software automatically reach out to those consumers. The automatic functionality highly depends on your IV vendor if they support this feature.</a:t>
            </a:r>
          </a:p>
          <a:p>
            <a:pPr marL="171450" indent="-171450">
              <a:buFontTx/>
              <a:buChar char="-"/>
            </a:pPr>
            <a:r>
              <a:rPr lang="en-US" dirty="0"/>
              <a:t>Campaigns can also be exported and shared across dispatch teams to follow up with consumers in the event an IVR system is NOT in place.</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18</a:t>
            </a:fld>
            <a:endParaRPr lang="en-US"/>
          </a:p>
        </p:txBody>
      </p:sp>
    </p:spTree>
    <p:extLst>
      <p:ext uri="{BB962C8B-B14F-4D97-AF65-F5344CB8AC3E}">
        <p14:creationId xmlns:p14="http://schemas.microsoft.com/office/powerpoint/2010/main" val="35213708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want to show you all the campaigns tab in OMS</a:t>
            </a:r>
          </a:p>
          <a:p>
            <a:pPr marL="171450" indent="-171450">
              <a:buFontTx/>
              <a:buChar char="-"/>
            </a:pPr>
            <a:r>
              <a:rPr lang="en-US" dirty="0"/>
              <a:t>This is one of our newest features that can be used to create a list of callback responses and have the software automatically reach out to those consumers. The automatic functionality highly depends on your IV vendor if they support this feature.</a:t>
            </a:r>
          </a:p>
          <a:p>
            <a:pPr marL="171450" indent="-171450">
              <a:buFontTx/>
              <a:buChar char="-"/>
            </a:pPr>
            <a:r>
              <a:rPr lang="en-US" dirty="0"/>
              <a:t>Campaigns can also be exported and shared across dispatch teams to follow up with consumers in the event an IVR system is NOT in place.</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19</a:t>
            </a:fld>
            <a:endParaRPr lang="en-US"/>
          </a:p>
        </p:txBody>
      </p:sp>
    </p:spTree>
    <p:extLst>
      <p:ext uri="{BB962C8B-B14F-4D97-AF65-F5344CB8AC3E}">
        <p14:creationId xmlns:p14="http://schemas.microsoft.com/office/powerpoint/2010/main" val="30239870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want to show you all the campaigns tab in OMS</a:t>
            </a:r>
          </a:p>
          <a:p>
            <a:pPr marL="171450" indent="-171450">
              <a:buFontTx/>
              <a:buChar char="-"/>
            </a:pPr>
            <a:r>
              <a:rPr lang="en-US" dirty="0"/>
              <a:t>This is one of our newest features that can be used to create a list of callback responses and have the software automatically reach out to those consumers. The automatic functionality highly depends on your IV vendor if they support this feature.</a:t>
            </a:r>
          </a:p>
          <a:p>
            <a:pPr marL="171450" indent="-171450">
              <a:buFontTx/>
              <a:buChar char="-"/>
            </a:pPr>
            <a:r>
              <a:rPr lang="en-US" dirty="0"/>
              <a:t>Campaigns can also be exported and shared across dispatch teams to follow up with consumers in the event an IVR system is NOT in place.</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20</a:t>
            </a:fld>
            <a:endParaRPr lang="en-US"/>
          </a:p>
        </p:txBody>
      </p:sp>
    </p:spTree>
    <p:extLst>
      <p:ext uri="{BB962C8B-B14F-4D97-AF65-F5344CB8AC3E}">
        <p14:creationId xmlns:p14="http://schemas.microsoft.com/office/powerpoint/2010/main" val="5752267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want to show you all the campaigns tab in OMS</a:t>
            </a:r>
          </a:p>
          <a:p>
            <a:pPr marL="171450" indent="-171450">
              <a:buFontTx/>
              <a:buChar char="-"/>
            </a:pPr>
            <a:r>
              <a:rPr lang="en-US" dirty="0"/>
              <a:t>This is one of our newest features that can be used to create a list of callback responses and have the software automatically reach out to those consumers. The automatic functionality highly depends on your IV vendor if they support this feature.</a:t>
            </a:r>
          </a:p>
          <a:p>
            <a:pPr marL="171450" indent="-171450">
              <a:buFontTx/>
              <a:buChar char="-"/>
            </a:pPr>
            <a:r>
              <a:rPr lang="en-US" dirty="0"/>
              <a:t>Campaigns can also be exported and shared across dispatch teams to follow up with consumers in the event an IVR system is NOT in place.</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21</a:t>
            </a:fld>
            <a:endParaRPr lang="en-US"/>
          </a:p>
        </p:txBody>
      </p:sp>
    </p:spTree>
    <p:extLst>
      <p:ext uri="{BB962C8B-B14F-4D97-AF65-F5344CB8AC3E}">
        <p14:creationId xmlns:p14="http://schemas.microsoft.com/office/powerpoint/2010/main" val="1210410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on to new Features in OMS.</a:t>
            </a:r>
          </a:p>
          <a:p>
            <a:endParaRPr lang="en-US" dirty="0"/>
          </a:p>
          <a:p>
            <a:r>
              <a:rPr lang="en-US" dirty="0"/>
              <a:t>So throughout the year we’ve come a cross quite a few nasty bugs, many of them thanks to you!! So you should give yourselves a pat on the back for making OMS better. [APPLAUSE?] </a:t>
            </a:r>
          </a:p>
          <a:p>
            <a:r>
              <a:rPr lang="en-US" dirty="0"/>
              <a:t>these bugs ranging from Major, system crashing, bugs,</a:t>
            </a:r>
          </a:p>
          <a:p>
            <a:r>
              <a:rPr lang="en-US" dirty="0"/>
              <a:t>OMS IS NOT WORKING (IN ALL CAPS!) bugs </a:t>
            </a:r>
          </a:p>
          <a:p>
            <a:r>
              <a:rPr lang="en-US" dirty="0"/>
              <a:t>to the occasional alarm not sounding bug. All of which have kept us on our toes to make OMS better.</a:t>
            </a:r>
          </a:p>
          <a:p>
            <a:endParaRPr lang="en-US" dirty="0"/>
          </a:p>
          <a:p>
            <a:r>
              <a:rPr lang="en-US" dirty="0"/>
              <a:t>Oddly enough when we pushed an alarms update recently we've never seen some you guys jump on the update schedule so fast. Its quite evident You all LOVE your alarms!</a:t>
            </a:r>
          </a:p>
          <a:p>
            <a:r>
              <a:rPr lang="en-US" dirty="0"/>
              <a:t>So </a:t>
            </a:r>
            <a:r>
              <a:rPr lang="en-US" dirty="0" err="1"/>
              <a:t>whats</a:t>
            </a:r>
            <a:r>
              <a:rPr lang="en-US" dirty="0"/>
              <a:t> new.</a:t>
            </a:r>
          </a:p>
          <a:p>
            <a:r>
              <a:rPr lang="en-US" dirty="0" err="1"/>
              <a:t>Satrting</a:t>
            </a:r>
            <a:r>
              <a:rPr lang="en-US" dirty="0"/>
              <a:t> with BUG FIXES.</a:t>
            </a:r>
          </a:p>
          <a:p>
            <a:r>
              <a:rPr lang="en-US" dirty="0"/>
              <a:t>CLICK</a:t>
            </a:r>
          </a:p>
          <a:p>
            <a:r>
              <a:rPr lang="en-US" dirty="0"/>
              <a:t>So What are some of the bugs we’ve fixed?</a:t>
            </a:r>
          </a:p>
          <a:p>
            <a:r>
              <a:rPr lang="en-US" dirty="0"/>
              <a:t>CLICK</a:t>
            </a:r>
          </a:p>
          <a:p>
            <a:r>
              <a:rPr lang="en-US" dirty="0"/>
              <a:t>Fixed an issue in the integration where ping requests were unnecessarily sent to AMI causing ping times to take forever and flood the AMI </a:t>
            </a:r>
          </a:p>
          <a:p>
            <a:r>
              <a:rPr lang="en-US"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Fixed a close case editing issue where deleting closed case(s) downstream of a case above a breaker causes the calls to be orphaned This would happen if they were supposed to be picked up by another case above the breaker.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Fixed an issue where OMS could lock up when CRC requested a verify and a client refresh was triggered.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of course we fixed alarms! </a:t>
            </a:r>
          </a:p>
          <a:p>
            <a:endParaRPr lang="en-US" dirty="0"/>
          </a:p>
          <a:p>
            <a:r>
              <a:rPr lang="en-US" dirty="0"/>
              <a:t>Modified how the alarm audio sound files are played. And this was because Some Windows 10 machines would not play the audio.</a:t>
            </a:r>
          </a:p>
          <a:p>
            <a:endParaRPr lang="en-US" dirty="0"/>
          </a:p>
          <a:p>
            <a:r>
              <a:rPr lang="en-US" dirty="0"/>
              <a:t>We’ve also done a FEW UNDER THE HOOD CHANES. We’ve cut out java as a sort of middle man between the client and the server. Meaning we only need to manage java on the server. Some of you guys may remember the days of when an overnight java update would break OMS the next morning. </a:t>
            </a:r>
          </a:p>
          <a:p>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4</a:t>
            </a:fld>
            <a:endParaRPr lang="en-US"/>
          </a:p>
        </p:txBody>
      </p:sp>
    </p:spTree>
    <p:extLst>
      <p:ext uri="{BB962C8B-B14F-4D97-AF65-F5344CB8AC3E}">
        <p14:creationId xmlns:p14="http://schemas.microsoft.com/office/powerpoint/2010/main" val="25611834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want to show you all the campaigns tab in OMS</a:t>
            </a:r>
          </a:p>
          <a:p>
            <a:pPr marL="171450" indent="-171450">
              <a:buFontTx/>
              <a:buChar char="-"/>
            </a:pPr>
            <a:r>
              <a:rPr lang="en-US" dirty="0"/>
              <a:t>This is one of our newest features that can be used to create a list of callback responses and have the software automatically reach out to those consumers. The automatic functionality highly depends on your IV vendor if they support this feature.</a:t>
            </a:r>
          </a:p>
          <a:p>
            <a:pPr marL="171450" indent="-171450">
              <a:buFontTx/>
              <a:buChar char="-"/>
            </a:pPr>
            <a:r>
              <a:rPr lang="en-US" dirty="0"/>
              <a:t>Campaigns can also be exported and shared across dispatch teams to follow up with consumers in the event an IVR system is NOT in place.</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22</a:t>
            </a:fld>
            <a:endParaRPr lang="en-US"/>
          </a:p>
        </p:txBody>
      </p:sp>
    </p:spTree>
    <p:extLst>
      <p:ext uri="{BB962C8B-B14F-4D97-AF65-F5344CB8AC3E}">
        <p14:creationId xmlns:p14="http://schemas.microsoft.com/office/powerpoint/2010/main" val="2629217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As we </a:t>
            </a:r>
            <a:r>
              <a:rPr lang="en-US" dirty="0" err="1"/>
              <a:t>contrinue</a:t>
            </a:r>
            <a:r>
              <a:rPr lang="en-US" dirty="0"/>
              <a:t> to get more into the new stuff we </a:t>
            </a:r>
            <a:r>
              <a:rPr lang="en-US" dirty="0" err="1"/>
              <a:t>highighlight</a:t>
            </a:r>
            <a:r>
              <a:rPr lang="en-US" dirty="0"/>
              <a:t> some of the changes to OMS Client.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dirty="0"/>
              <a:t>CLICK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auto redraw has been future added within the last year.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This gives the user the ability to disable automatic map redraws which is useful when the system is very busy.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dirty="0"/>
              <a:t>CLICK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You can find this button in your map tab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dirty="0"/>
              <a:t>CLICK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dirty="0"/>
              <a:t>To the far right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dirty="0"/>
              <a:t>CLICK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dirty="0"/>
              <a:t>CLICK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We’ve also made a few adjustments to the Right-Click menu. Now form the right click menu you can ping and trace as well as </a:t>
            </a:r>
            <a:r>
              <a:rPr lang="en-US" b="1" dirty="0"/>
              <a:t>[CLICK]</a:t>
            </a:r>
            <a:r>
              <a:rPr lang="en-US" dirty="0"/>
              <a:t> Create, edit, Delete Notes and tags. We also have truck editing capabilities whenever you right click on a truck.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New Menu for right clicking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Right click from anywhere</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5</a:t>
            </a:fld>
            <a:endParaRPr lang="en-US"/>
          </a:p>
        </p:txBody>
      </p:sp>
    </p:spTree>
    <p:extLst>
      <p:ext uri="{BB962C8B-B14F-4D97-AF65-F5344CB8AC3E}">
        <p14:creationId xmlns:p14="http://schemas.microsoft.com/office/powerpoint/2010/main" val="97206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[CLICK]</a:t>
            </a:r>
          </a:p>
          <a:p>
            <a:r>
              <a:rPr lang="en-US" dirty="0"/>
              <a:t>Carrying along with a feature that’s been there for a little while but not many people know about. </a:t>
            </a:r>
            <a:r>
              <a:rPr lang="en-US" dirty="0" err="1"/>
              <a:t>Withing</a:t>
            </a:r>
            <a:r>
              <a:rPr lang="en-US" dirty="0"/>
              <a:t> the last years we’ve </a:t>
            </a:r>
            <a:r>
              <a:rPr lang="en-US" dirty="0" err="1"/>
              <a:t>asdded</a:t>
            </a:r>
            <a:r>
              <a:rPr lang="en-US" dirty="0"/>
              <a:t> the ability to ping directly from the case ticket</a:t>
            </a:r>
          </a:p>
          <a:p>
            <a:r>
              <a:rPr lang="en-US" dirty="0"/>
              <a:t>Starting with our case dialog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[CLICK]</a:t>
            </a:r>
          </a:p>
          <a:p>
            <a:r>
              <a:rPr lang="en-US" dirty="0"/>
              <a:t>We can see the Music notes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[CLICK]</a:t>
            </a:r>
          </a:p>
          <a:p>
            <a:r>
              <a:rPr lang="en-US" dirty="0"/>
              <a:t>And if we click on it we can initiate a ping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[CLICK]</a:t>
            </a:r>
          </a:p>
          <a:p>
            <a:r>
              <a:rPr lang="en-US" dirty="0"/>
              <a:t>We’ve also made a few minor adjustments to the right-click Menu in OMS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1E428A"/>
                </a:solidFill>
              </a:rPr>
              <a:t>You can now perform a host of tasks form this menu, including pinging, verifying, and tracing. Its been expanded from when we first launched “Right-click” functionality last year. Make sure you guys check it out the next time you use the “Right-Click”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1E428A"/>
                </a:solidFill>
              </a:rPr>
              <a:t>Also:  Little known fact but you can access right click options by using any tool on the </a:t>
            </a:r>
            <a:r>
              <a:rPr lang="en-US" dirty="0" err="1">
                <a:solidFill>
                  <a:srgbClr val="1E428A"/>
                </a:solidFill>
              </a:rPr>
              <a:t>futuraoms</a:t>
            </a:r>
            <a:r>
              <a:rPr lang="en-US" dirty="0">
                <a:solidFill>
                  <a:srgbClr val="1E428A"/>
                </a:solidFill>
              </a:rPr>
              <a:t> toolbar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1E428A"/>
                </a:solidFill>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1E428A"/>
                </a:solidFill>
              </a:rPr>
              <a:t>Another one of the changes I wanted to highlight has to do with pinging and ping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solidFill>
                <a:srgbClr val="1E428A"/>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1E428A"/>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1E428A"/>
              </a:solidFill>
            </a:endParaRPr>
          </a:p>
          <a:p>
            <a:endParaRPr lang="en-US" dirty="0"/>
          </a:p>
        </p:txBody>
      </p:sp>
      <p:sp>
        <p:nvSpPr>
          <p:cNvPr id="4" name="Slide Number Placeholder 3"/>
          <p:cNvSpPr>
            <a:spLocks noGrp="1"/>
          </p:cNvSpPr>
          <p:nvPr>
            <p:ph type="sldNum" sz="quarter" idx="10"/>
          </p:nvPr>
        </p:nvSpPr>
        <p:spPr/>
        <p:txBody>
          <a:bodyPr/>
          <a:lstStyle/>
          <a:p>
            <a:fld id="{1D98F4E1-CF06-408D-8CD0-DBB6B2A0C667}" type="slidenum">
              <a:rPr lang="en-US" smtClean="0"/>
              <a:t>6</a:t>
            </a:fld>
            <a:endParaRPr lang="en-US"/>
          </a:p>
        </p:txBody>
      </p:sp>
    </p:spTree>
    <p:extLst>
      <p:ext uri="{BB962C8B-B14F-4D97-AF65-F5344CB8AC3E}">
        <p14:creationId xmlns:p14="http://schemas.microsoft.com/office/powerpoint/2010/main" val="37486596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remember how we said we’ve taken a lot of input from you guys our clients on how we can make the product better? Well, One of your guys’ AWESOME suggestions has been the ability to custom sort the fields in our grids.</a:t>
            </a:r>
          </a:p>
          <a:p>
            <a:endParaRPr lang="en-US" dirty="0"/>
          </a:p>
          <a:p>
            <a:r>
              <a:rPr lang="en-US" dirty="0"/>
              <a:t>Thanks to you guys we now have this option. So give yourselves a pat on the pack for making OMS better!</a:t>
            </a:r>
          </a:p>
          <a:p>
            <a:endParaRPr lang="en-US" dirty="0"/>
          </a:p>
          <a:p>
            <a:r>
              <a:rPr lang="en-US" dirty="0"/>
              <a:t>So here we see just a normal grid</a:t>
            </a:r>
          </a:p>
          <a:p>
            <a:r>
              <a:rPr lang="en-US" b="1" dirty="0"/>
              <a:t>CLICK</a:t>
            </a:r>
          </a:p>
          <a:p>
            <a:r>
              <a:rPr lang="en-US" dirty="0"/>
              <a:t>At the bottom Middle there, we see a new button</a:t>
            </a:r>
          </a:p>
          <a:p>
            <a:r>
              <a:rPr lang="en-US" b="1" dirty="0"/>
              <a:t>CLICK</a:t>
            </a:r>
          </a:p>
          <a:p>
            <a:r>
              <a:rPr lang="en-US" dirty="0"/>
              <a:t>We’ve added the option to dictate how you want the grid to be organized</a:t>
            </a:r>
          </a:p>
          <a:p>
            <a:r>
              <a:rPr lang="en-US" b="1" dirty="0"/>
              <a:t>CLICK</a:t>
            </a:r>
          </a:p>
          <a:p>
            <a:r>
              <a:rPr lang="en-US" dirty="0"/>
              <a:t>So now I can organize my cases based on anything I want. In this example, I want the sub and feeder.</a:t>
            </a:r>
          </a:p>
          <a:p>
            <a:r>
              <a:rPr lang="en-US" b="1" dirty="0"/>
              <a:t>CLICK</a:t>
            </a:r>
          </a:p>
          <a:p>
            <a:r>
              <a:rPr lang="en-US" dirty="0"/>
              <a:t>Now that we’ve selected what fields we want to sort… we then select Build</a:t>
            </a:r>
          </a:p>
          <a:p>
            <a:r>
              <a:rPr lang="en-US" b="1" dirty="0"/>
              <a:t>CLICK</a:t>
            </a:r>
          </a:p>
          <a:p>
            <a:r>
              <a:rPr lang="en-US" dirty="0"/>
              <a:t>And then we see our new custom sort!</a:t>
            </a:r>
          </a:p>
        </p:txBody>
      </p:sp>
      <p:sp>
        <p:nvSpPr>
          <p:cNvPr id="4" name="Slide Number Placeholder 3"/>
          <p:cNvSpPr>
            <a:spLocks noGrp="1"/>
          </p:cNvSpPr>
          <p:nvPr>
            <p:ph type="sldNum" sz="quarter" idx="10"/>
          </p:nvPr>
        </p:nvSpPr>
        <p:spPr/>
        <p:txBody>
          <a:bodyPr/>
          <a:lstStyle/>
          <a:p>
            <a:fld id="{1D98F4E1-CF06-408D-8CD0-DBB6B2A0C667}" type="slidenum">
              <a:rPr lang="en-US" smtClean="0"/>
              <a:t>7</a:t>
            </a:fld>
            <a:endParaRPr lang="en-US"/>
          </a:p>
        </p:txBody>
      </p:sp>
    </p:spTree>
    <p:extLst>
      <p:ext uri="{BB962C8B-B14F-4D97-AF65-F5344CB8AC3E}">
        <p14:creationId xmlns:p14="http://schemas.microsoft.com/office/powerpoint/2010/main" val="3052303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You can access the Ping Results Dialog historically for as long as your login session is running.  Once you close out of OMS client or you log out the history will be cleared out.  That’s a lot to say and hard to follow, so let me clarify a little here: as long as you are logged in as a client user the entire history of ping results will be available to you for that session.  From any tab view within OMS you have access to the Ping Results Dialog button.</a:t>
            </a:r>
          </a:p>
          <a:p>
            <a:endParaRPr lang="en-US" dirty="0"/>
          </a:p>
        </p:txBody>
      </p:sp>
      <p:sp>
        <p:nvSpPr>
          <p:cNvPr id="4" name="Slide Number Placeholder 3"/>
          <p:cNvSpPr>
            <a:spLocks noGrp="1"/>
          </p:cNvSpPr>
          <p:nvPr>
            <p:ph type="sldNum" sz="quarter" idx="10"/>
          </p:nvPr>
        </p:nvSpPr>
        <p:spPr/>
        <p:txBody>
          <a:bodyPr/>
          <a:lstStyle/>
          <a:p>
            <a:fld id="{CF40D805-2A22-407B-B538-50DD8FAFBDB8}" type="slidenum">
              <a:rPr lang="en-US" smtClean="0"/>
              <a:t>8</a:t>
            </a:fld>
            <a:endParaRPr lang="en-US"/>
          </a:p>
        </p:txBody>
      </p:sp>
    </p:spTree>
    <p:extLst>
      <p:ext uri="{BB962C8B-B14F-4D97-AF65-F5344CB8AC3E}">
        <p14:creationId xmlns:p14="http://schemas.microsoft.com/office/powerpoint/2010/main" val="2938875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So here's your new and improved Ping Interface</a:t>
            </a:r>
            <a:r>
              <a:rPr lang="en-US" sz="1200" b="1" kern="1200" dirty="0">
                <a:solidFill>
                  <a:schemeClr val="tx1"/>
                </a:solidFill>
                <a:effectLst/>
                <a:latin typeface="+mn-lt"/>
                <a:ea typeface="+mn-ea"/>
                <a:cs typeface="+mn-cs"/>
              </a:rPr>
              <a:t> (CLICK) </a:t>
            </a:r>
            <a:endParaRPr lang="en-US" sz="1200" kern="1200" dirty="0">
              <a:solidFill>
                <a:schemeClr val="tx1"/>
              </a:solidFill>
              <a:effectLst/>
              <a:latin typeface="+mn-lt"/>
              <a:ea typeface="+mn-ea"/>
              <a:cs typeface="+mn-cs"/>
            </a:endParaRPr>
          </a:p>
          <a:p>
            <a:pPr lvl="0"/>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 by now you all are quite familiar with this interface. Its used for pinging and reviewing historical ping responses.</a:t>
            </a:r>
          </a:p>
          <a:p>
            <a:r>
              <a:rPr lang="en-US" sz="1200" kern="1200" dirty="0">
                <a:solidFill>
                  <a:schemeClr val="tx1"/>
                </a:solidFill>
                <a:effectLst/>
                <a:latin typeface="+mn-lt"/>
                <a:ea typeface="+mn-ea"/>
                <a:cs typeface="+mn-cs"/>
              </a:rPr>
              <a:t>[CLICK]</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Some changes you might not have noticed is a running tally/counter of the pending PING responses.</a:t>
            </a:r>
          </a:p>
          <a:p>
            <a:r>
              <a:rPr lang="en-US" sz="1200" kern="1200" dirty="0">
                <a:solidFill>
                  <a:schemeClr val="tx1"/>
                </a:solidFill>
                <a:effectLst/>
                <a:latin typeface="+mn-lt"/>
                <a:ea typeface="+mn-ea"/>
                <a:cs typeface="+mn-cs"/>
              </a:rPr>
              <a:t>CLICK</a:t>
            </a:r>
          </a:p>
          <a:p>
            <a:r>
              <a:rPr lang="en-US" sz="1200" kern="1200" dirty="0">
                <a:solidFill>
                  <a:schemeClr val="tx1"/>
                </a:solidFill>
                <a:effectLst/>
                <a:latin typeface="+mn-lt"/>
                <a:ea typeface="+mn-ea"/>
                <a:cs typeface="+mn-cs"/>
              </a:rPr>
              <a:t>You can find it in the dialog itself or…</a:t>
            </a:r>
          </a:p>
          <a:p>
            <a:r>
              <a:rPr lang="en-US" sz="1200" kern="1200" dirty="0">
                <a:solidFill>
                  <a:schemeClr val="tx1"/>
                </a:solidFill>
                <a:effectLst/>
                <a:latin typeface="+mn-lt"/>
                <a:ea typeface="+mn-ea"/>
                <a:cs typeface="+mn-cs"/>
              </a:rPr>
              <a:t>CLICK </a:t>
            </a:r>
          </a:p>
          <a:p>
            <a:r>
              <a:rPr lang="en-US" sz="1200" kern="1200" dirty="0">
                <a:solidFill>
                  <a:schemeClr val="tx1"/>
                </a:solidFill>
                <a:effectLst/>
                <a:latin typeface="+mn-lt"/>
                <a:ea typeface="+mn-ea"/>
                <a:cs typeface="+mn-cs"/>
              </a:rPr>
              <a:t>In the OMS window</a:t>
            </a:r>
          </a:p>
          <a:p>
            <a:r>
              <a:rPr lang="en-US" sz="1200" kern="1200" dirty="0">
                <a:solidFill>
                  <a:schemeClr val="tx1"/>
                </a:solidFill>
                <a:effectLst/>
                <a:latin typeface="+mn-lt"/>
                <a:ea typeface="+mn-ea"/>
                <a:cs typeface="+mn-cs"/>
              </a:rPr>
              <a:t>CLICK</a:t>
            </a:r>
          </a:p>
          <a:p>
            <a:r>
              <a:rPr lang="en-US" sz="1200" kern="1200" dirty="0">
                <a:solidFill>
                  <a:schemeClr val="tx1"/>
                </a:solidFill>
                <a:effectLst/>
                <a:latin typeface="+mn-lt"/>
                <a:ea typeface="+mn-ea"/>
                <a:cs typeface="+mn-cs"/>
              </a:rPr>
              <a:t>Right here at the top</a:t>
            </a:r>
          </a:p>
          <a:p>
            <a:r>
              <a:rPr lang="en-US" sz="1200" kern="1200" dirty="0">
                <a:solidFill>
                  <a:schemeClr val="tx1"/>
                </a:solidFill>
                <a:effectLst/>
                <a:latin typeface="+mn-lt"/>
                <a:ea typeface="+mn-ea"/>
                <a:cs typeface="+mn-cs"/>
              </a:rPr>
              <a:t>CLICK</a:t>
            </a:r>
          </a:p>
          <a:p>
            <a:endParaRPr lang="en-US" dirty="0"/>
          </a:p>
        </p:txBody>
      </p:sp>
      <p:sp>
        <p:nvSpPr>
          <p:cNvPr id="4" name="Slide Number Placeholder 3"/>
          <p:cNvSpPr>
            <a:spLocks noGrp="1"/>
          </p:cNvSpPr>
          <p:nvPr>
            <p:ph type="sldNum" sz="quarter" idx="10"/>
          </p:nvPr>
        </p:nvSpPr>
        <p:spPr/>
        <p:txBody>
          <a:bodyPr/>
          <a:lstStyle/>
          <a:p>
            <a:fld id="{CF40D805-2A22-407B-B538-50DD8FAFBDB8}" type="slidenum">
              <a:rPr lang="en-US" smtClean="0"/>
              <a:t>9</a:t>
            </a:fld>
            <a:endParaRPr lang="en-US"/>
          </a:p>
        </p:txBody>
      </p:sp>
    </p:spTree>
    <p:extLst>
      <p:ext uri="{BB962C8B-B14F-4D97-AF65-F5344CB8AC3E}">
        <p14:creationId xmlns:p14="http://schemas.microsoft.com/office/powerpoint/2010/main" val="41874802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So while were on the topic of pinging, we know how critical meter responses are to your operations especially when in a heavy storm situation.</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Being able to get those responses back and have that information readily available can help you better identify the problem AND Help get dispatch personnel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For this reason we want to bring ping results to you as quickly as possible as well as in as many places as possible. As you’ve seen, we already have the PING DIALOG </a:t>
            </a:r>
          </a:p>
          <a:p>
            <a:pPr lvl="0"/>
            <a:r>
              <a:rPr lang="en-US" sz="1200" kern="1200" dirty="0">
                <a:solidFill>
                  <a:schemeClr val="tx1"/>
                </a:solidFill>
                <a:effectLst/>
                <a:latin typeface="+mn-lt"/>
                <a:ea typeface="+mn-ea"/>
                <a:cs typeface="+mn-cs"/>
              </a:rPr>
              <a:t>CLICK</a:t>
            </a:r>
          </a:p>
          <a:p>
            <a:pPr lvl="0"/>
            <a:endParaRPr lang="en-US" sz="1200" kern="1200" dirty="0">
              <a:solidFill>
                <a:schemeClr val="tx1"/>
              </a:solidFill>
              <a:effectLst/>
              <a:latin typeface="+mn-lt"/>
              <a:ea typeface="+mn-ea"/>
              <a:cs typeface="+mn-cs"/>
            </a:endParaRPr>
          </a:p>
          <a:p>
            <a:r>
              <a:rPr lang="en-US" dirty="0"/>
              <a:t>But we also have access to this information in various places</a:t>
            </a:r>
          </a:p>
          <a:p>
            <a:endParaRPr lang="en-US" dirty="0"/>
          </a:p>
          <a:p>
            <a:r>
              <a:rPr lang="en-US" dirty="0"/>
              <a:t>Fist and probably the most visible, is in the Map view of OMS.</a:t>
            </a:r>
          </a:p>
          <a:p>
            <a:r>
              <a:rPr lang="en-US" dirty="0"/>
              <a:t>CLICK</a:t>
            </a:r>
          </a:p>
          <a:p>
            <a:r>
              <a:rPr lang="en-US" dirty="0"/>
              <a:t>Here we see a bird's eye view of the ping responses and as you can see the color coded responses </a:t>
            </a:r>
          </a:p>
          <a:p>
            <a:endParaRPr lang="en-US" dirty="0"/>
          </a:p>
          <a:p>
            <a:r>
              <a:rPr lang="en-US" dirty="0"/>
              <a:t>Now if we zoom in a bit closer we can use our right-click to pull ping results as </a:t>
            </a:r>
            <a:r>
              <a:rPr lang="en-US" dirty="0" err="1"/>
              <a:t>awell</a:t>
            </a:r>
            <a:endParaRPr lang="en-US" dirty="0"/>
          </a:p>
          <a:p>
            <a:r>
              <a:rPr lang="en-US" dirty="0"/>
              <a:t>CLICK</a:t>
            </a:r>
          </a:p>
          <a:p>
            <a:r>
              <a:rPr lang="en-US" dirty="0"/>
              <a:t>And BOOM</a:t>
            </a:r>
          </a:p>
          <a:p>
            <a:r>
              <a:rPr lang="en-US" dirty="0"/>
              <a:t>CLICK</a:t>
            </a:r>
          </a:p>
          <a:p>
            <a:r>
              <a:rPr lang="en-US" dirty="0"/>
              <a:t>The record of the last ping shows up in the dialog</a:t>
            </a:r>
          </a:p>
        </p:txBody>
      </p:sp>
      <p:sp>
        <p:nvSpPr>
          <p:cNvPr id="4" name="Slide Number Placeholder 3"/>
          <p:cNvSpPr>
            <a:spLocks noGrp="1"/>
          </p:cNvSpPr>
          <p:nvPr>
            <p:ph type="sldNum" sz="quarter" idx="10"/>
          </p:nvPr>
        </p:nvSpPr>
        <p:spPr/>
        <p:txBody>
          <a:bodyPr/>
          <a:lstStyle/>
          <a:p>
            <a:fld id="{CF40D805-2A22-407B-B538-50DD8FAFBDB8}" type="slidenum">
              <a:rPr lang="en-US" smtClean="0"/>
              <a:t>10</a:t>
            </a:fld>
            <a:endParaRPr lang="en-US"/>
          </a:p>
        </p:txBody>
      </p:sp>
    </p:spTree>
    <p:extLst>
      <p:ext uri="{BB962C8B-B14F-4D97-AF65-F5344CB8AC3E}">
        <p14:creationId xmlns:p14="http://schemas.microsoft.com/office/powerpoint/2010/main" val="2848441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While we’re still on the topic of pinging, I wanted to show you some other places where the ping results permeate throughout the software.</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One such place is in the call ticket window</a:t>
            </a:r>
          </a:p>
          <a:p>
            <a:pPr lvl="0"/>
            <a:r>
              <a:rPr lang="en-US" sz="1200" kern="1200" dirty="0">
                <a:solidFill>
                  <a:schemeClr val="tx1"/>
                </a:solidFill>
                <a:effectLst/>
                <a:latin typeface="+mn-lt"/>
                <a:ea typeface="+mn-ea"/>
                <a:cs typeface="+mn-cs"/>
              </a:rPr>
              <a:t>CLICK</a:t>
            </a:r>
          </a:p>
          <a:p>
            <a:pPr lvl="0"/>
            <a:r>
              <a:rPr lang="en-US" sz="1200" kern="1200" dirty="0">
                <a:solidFill>
                  <a:schemeClr val="tx1"/>
                </a:solidFill>
                <a:effectLst/>
                <a:latin typeface="+mn-lt"/>
                <a:ea typeface="+mn-ea"/>
                <a:cs typeface="+mn-cs"/>
              </a:rPr>
              <a:t>At the bottom of the window we see the last ping and it even had a “POWER OFF” response.</a:t>
            </a:r>
          </a:p>
          <a:p>
            <a:pPr lvl="0"/>
            <a:r>
              <a:rPr lang="en-US" sz="1200" kern="1200" dirty="0">
                <a:solidFill>
                  <a:schemeClr val="tx1"/>
                </a:solidFill>
                <a:effectLst/>
                <a:latin typeface="+mn-lt"/>
                <a:ea typeface="+mn-ea"/>
                <a:cs typeface="+mn-cs"/>
              </a:rPr>
              <a:t>CLICK</a:t>
            </a:r>
          </a:p>
          <a:p>
            <a:pPr lvl="0"/>
            <a:r>
              <a:rPr lang="en-US" sz="1200" kern="1200" dirty="0">
                <a:solidFill>
                  <a:schemeClr val="tx1"/>
                </a:solidFill>
                <a:effectLst/>
                <a:latin typeface="+mn-lt"/>
                <a:ea typeface="+mn-ea"/>
                <a:cs typeface="+mn-cs"/>
              </a:rPr>
              <a:t>Now lets look at the Case dialog. </a:t>
            </a:r>
          </a:p>
          <a:p>
            <a:pPr lvl="0"/>
            <a:r>
              <a:rPr lang="en-US" sz="1200" kern="1200" dirty="0">
                <a:solidFill>
                  <a:schemeClr val="tx1"/>
                </a:solidFill>
                <a:effectLst/>
                <a:latin typeface="+mn-lt"/>
                <a:ea typeface="+mn-ea"/>
                <a:cs typeface="+mn-cs"/>
              </a:rPr>
              <a:t>CLICK</a:t>
            </a:r>
          </a:p>
          <a:p>
            <a:pPr lvl="0"/>
            <a:r>
              <a:rPr lang="en-US" sz="1200" kern="1200" dirty="0">
                <a:solidFill>
                  <a:schemeClr val="tx1"/>
                </a:solidFill>
                <a:effectLst/>
                <a:latin typeface="+mn-lt"/>
                <a:ea typeface="+mn-ea"/>
                <a:cs typeface="+mn-cs"/>
              </a:rPr>
              <a:t>More specifically the “Calls/Affected Customers” tab</a:t>
            </a:r>
          </a:p>
          <a:p>
            <a:pPr lvl="0"/>
            <a:r>
              <a:rPr lang="en-US" sz="1200" kern="1200" dirty="0">
                <a:solidFill>
                  <a:schemeClr val="tx1"/>
                </a:solidFill>
                <a:effectLst/>
                <a:latin typeface="+mn-lt"/>
                <a:ea typeface="+mn-ea"/>
                <a:cs typeface="+mn-cs"/>
              </a:rPr>
              <a:t>CLICK</a:t>
            </a:r>
          </a:p>
          <a:p>
            <a:pPr lvl="0"/>
            <a:r>
              <a:rPr lang="en-US" sz="1200" kern="1200" dirty="0">
                <a:solidFill>
                  <a:schemeClr val="tx1"/>
                </a:solidFill>
                <a:effectLst/>
                <a:latin typeface="+mn-lt"/>
                <a:ea typeface="+mn-ea"/>
                <a:cs typeface="+mn-cs"/>
              </a:rPr>
              <a:t>From this menu we can see the last ping result</a:t>
            </a:r>
          </a:p>
          <a:p>
            <a:pPr lvl="0"/>
            <a:r>
              <a:rPr lang="en-US" sz="1200" kern="1200" dirty="0">
                <a:solidFill>
                  <a:schemeClr val="tx1"/>
                </a:solidFill>
                <a:effectLst/>
                <a:latin typeface="+mn-lt"/>
                <a:ea typeface="+mn-ea"/>
                <a:cs typeface="+mn-cs"/>
              </a:rPr>
              <a:t>CLICK</a:t>
            </a:r>
          </a:p>
          <a:p>
            <a:pPr lvl="0"/>
            <a:r>
              <a:rPr lang="en-US" sz="1200" kern="1200" dirty="0">
                <a:solidFill>
                  <a:schemeClr val="tx1"/>
                </a:solidFill>
                <a:effectLst/>
                <a:latin typeface="+mn-lt"/>
                <a:ea typeface="+mn-ea"/>
                <a:cs typeface="+mn-cs"/>
              </a:rPr>
              <a:t>We’ve also added a button to pull up the specific ping results for this specific case.</a:t>
            </a:r>
          </a:p>
          <a:p>
            <a:pPr lvl="0"/>
            <a:r>
              <a:rPr lang="en-US" sz="1200" kern="1200" dirty="0">
                <a:solidFill>
                  <a:schemeClr val="tx1"/>
                </a:solidFill>
                <a:effectLst/>
                <a:latin typeface="+mn-lt"/>
                <a:ea typeface="+mn-ea"/>
                <a:cs typeface="+mn-cs"/>
              </a:rPr>
              <a:t>CLICK</a:t>
            </a:r>
          </a:p>
          <a:p>
            <a:pPr lvl="0"/>
            <a:r>
              <a:rPr lang="en-US" sz="1200" kern="1200" dirty="0">
                <a:solidFill>
                  <a:schemeClr val="tx1"/>
                </a:solidFill>
                <a:effectLst/>
                <a:latin typeface="+mn-lt"/>
                <a:ea typeface="+mn-ea"/>
                <a:cs typeface="+mn-cs"/>
              </a:rPr>
              <a:t>At the bottom right we see our musical notes and if we CLICK that, we will again be taken to the ping results window</a:t>
            </a:r>
          </a:p>
          <a:p>
            <a:pPr lvl="0"/>
            <a:r>
              <a:rPr lang="en-US" sz="1200" kern="1200" dirty="0">
                <a:solidFill>
                  <a:schemeClr val="tx1"/>
                </a:solidFill>
                <a:effectLst/>
                <a:latin typeface="+mn-lt"/>
                <a:ea typeface="+mn-ea"/>
                <a:cs typeface="+mn-cs"/>
              </a:rPr>
              <a:t>CLICK</a:t>
            </a:r>
          </a:p>
        </p:txBody>
      </p:sp>
      <p:sp>
        <p:nvSpPr>
          <p:cNvPr id="4" name="Slide Number Placeholder 3"/>
          <p:cNvSpPr>
            <a:spLocks noGrp="1"/>
          </p:cNvSpPr>
          <p:nvPr>
            <p:ph type="sldNum" sz="quarter" idx="10"/>
          </p:nvPr>
        </p:nvSpPr>
        <p:spPr/>
        <p:txBody>
          <a:bodyPr/>
          <a:lstStyle/>
          <a:p>
            <a:fld id="{CF40D805-2A22-407B-B538-50DD8FAFBDB8}" type="slidenum">
              <a:rPr lang="en-US" smtClean="0"/>
              <a:t>11</a:t>
            </a:fld>
            <a:endParaRPr lang="en-US"/>
          </a:p>
        </p:txBody>
      </p:sp>
    </p:spTree>
    <p:extLst>
      <p:ext uri="{BB962C8B-B14F-4D97-AF65-F5344CB8AC3E}">
        <p14:creationId xmlns:p14="http://schemas.microsoft.com/office/powerpoint/2010/main" val="20937924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1DE71-17A6-40C5-9A8F-992D99F0F392}"/>
              </a:ext>
            </a:extLst>
          </p:cNvPr>
          <p:cNvSpPr>
            <a:spLocks noGrp="1"/>
          </p:cNvSpPr>
          <p:nvPr>
            <p:ph type="ctrTitle"/>
          </p:nvPr>
        </p:nvSpPr>
        <p:spPr>
          <a:xfrm>
            <a:off x="838200" y="3705122"/>
            <a:ext cx="10515600" cy="1021035"/>
          </a:xfrm>
        </p:spPr>
        <p:txBody>
          <a:bodyPr anchor="b"/>
          <a:lstStyle>
            <a:lvl1pPr algn="ctr">
              <a:defRPr sz="6000" b="1">
                <a:solidFill>
                  <a:srgbClr val="CB3233"/>
                </a:solidFill>
                <a:latin typeface="+mn-lt"/>
              </a:defRPr>
            </a:lvl1pPr>
          </a:lstStyle>
          <a:p>
            <a:r>
              <a:rPr lang="en-US" dirty="0"/>
              <a:t>Click to edit Master title style</a:t>
            </a:r>
          </a:p>
        </p:txBody>
      </p:sp>
      <p:sp>
        <p:nvSpPr>
          <p:cNvPr id="3" name="Subtitle 2">
            <a:extLst>
              <a:ext uri="{FF2B5EF4-FFF2-40B4-BE49-F238E27FC236}">
                <a16:creationId xmlns:a16="http://schemas.microsoft.com/office/drawing/2014/main" id="{48AE10A5-648E-4748-9129-0E82CAD3B5E3}"/>
              </a:ext>
            </a:extLst>
          </p:cNvPr>
          <p:cNvSpPr>
            <a:spLocks noGrp="1"/>
          </p:cNvSpPr>
          <p:nvPr>
            <p:ph type="subTitle" idx="1"/>
          </p:nvPr>
        </p:nvSpPr>
        <p:spPr>
          <a:xfrm>
            <a:off x="1524000" y="4815696"/>
            <a:ext cx="9144000" cy="720580"/>
          </a:xfrm>
        </p:spPr>
        <p:txBody>
          <a:bodyPr/>
          <a:lstStyle>
            <a:lvl1pPr marL="0" indent="0" algn="ctr">
              <a:buNone/>
              <a:defRPr sz="2400">
                <a:solidFill>
                  <a:srgbClr val="1A428A"/>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2B0FC59-931E-49DD-B4B1-4D3C5485AFA9}"/>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5" name="Footer Placeholder 4">
            <a:extLst>
              <a:ext uri="{FF2B5EF4-FFF2-40B4-BE49-F238E27FC236}">
                <a16:creationId xmlns:a16="http://schemas.microsoft.com/office/drawing/2014/main" id="{49E8461A-3751-400C-B1E6-3A34E5F07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C94397-CD86-4F98-BDCB-729E3069D066}"/>
              </a:ext>
            </a:extLst>
          </p:cNvPr>
          <p:cNvSpPr>
            <a:spLocks noGrp="1"/>
          </p:cNvSpPr>
          <p:nvPr>
            <p:ph type="sldNum" sz="quarter" idx="12"/>
          </p:nvPr>
        </p:nvSpPr>
        <p:spPr/>
        <p:txBody>
          <a:bodyPr/>
          <a:lstStyle/>
          <a:p>
            <a:fld id="{C21D1454-A298-445C-A1D3-9296C397271D}" type="slidenum">
              <a:rPr lang="en-US" smtClean="0"/>
              <a:t>‹#›</a:t>
            </a:fld>
            <a:endParaRPr lang="en-US"/>
          </a:p>
        </p:txBody>
      </p:sp>
      <p:pic>
        <p:nvPicPr>
          <p:cNvPr id="7" name="Picture 6">
            <a:extLst>
              <a:ext uri="{FF2B5EF4-FFF2-40B4-BE49-F238E27FC236}">
                <a16:creationId xmlns:a16="http://schemas.microsoft.com/office/drawing/2014/main" id="{1DD8D440-4BA2-477C-A4BC-A528B305217B}"/>
              </a:ext>
            </a:extLst>
          </p:cNvPr>
          <p:cNvPicPr>
            <a:picLocks noChangeAspect="1"/>
          </p:cNvPicPr>
          <p:nvPr userDrawn="1"/>
        </p:nvPicPr>
        <p:blipFill>
          <a:blip r:embed="rId2"/>
          <a:stretch>
            <a:fillRect/>
          </a:stretch>
        </p:blipFill>
        <p:spPr>
          <a:xfrm>
            <a:off x="3943976" y="120191"/>
            <a:ext cx="4304048" cy="3785892"/>
          </a:xfrm>
          <a:prstGeom prst="rect">
            <a:avLst/>
          </a:prstGeom>
        </p:spPr>
      </p:pic>
    </p:spTree>
    <p:extLst>
      <p:ext uri="{BB962C8B-B14F-4D97-AF65-F5344CB8AC3E}">
        <p14:creationId xmlns:p14="http://schemas.microsoft.com/office/powerpoint/2010/main" val="139458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86AD537-7A73-470C-AAAC-33F785BF46BD}"/>
              </a:ext>
            </a:extLst>
          </p:cNvPr>
          <p:cNvPicPr>
            <a:picLocks noChangeAspect="1"/>
          </p:cNvPicPr>
          <p:nvPr userDrawn="1"/>
        </p:nvPicPr>
        <p:blipFill>
          <a:blip r:embed="rId2"/>
          <a:stretch>
            <a:fillRect/>
          </a:stretch>
        </p:blipFill>
        <p:spPr>
          <a:xfrm>
            <a:off x="0" y="5029200"/>
            <a:ext cx="12192000" cy="1828800"/>
          </a:xfrm>
          <a:prstGeom prst="rect">
            <a:avLst/>
          </a:prstGeom>
        </p:spPr>
      </p:pic>
      <p:pic>
        <p:nvPicPr>
          <p:cNvPr id="8" name="Picture 7">
            <a:extLst>
              <a:ext uri="{FF2B5EF4-FFF2-40B4-BE49-F238E27FC236}">
                <a16:creationId xmlns:a16="http://schemas.microsoft.com/office/drawing/2014/main" id="{17C49C1D-71EC-437D-89A2-25AEAB5F12E7}"/>
              </a:ext>
            </a:extLst>
          </p:cNvPr>
          <p:cNvPicPr>
            <a:picLocks noChangeAspect="1"/>
          </p:cNvPicPr>
          <p:nvPr userDrawn="1"/>
        </p:nvPicPr>
        <p:blipFill>
          <a:blip r:embed="rId3"/>
          <a:stretch>
            <a:fillRect/>
          </a:stretch>
        </p:blipFill>
        <p:spPr>
          <a:xfrm>
            <a:off x="10181968" y="5801675"/>
            <a:ext cx="1911179" cy="932337"/>
          </a:xfrm>
          <a:prstGeom prst="rect">
            <a:avLst/>
          </a:prstGeom>
        </p:spPr>
      </p:pic>
      <p:sp>
        <p:nvSpPr>
          <p:cNvPr id="2" name="Title 1">
            <a:extLst>
              <a:ext uri="{FF2B5EF4-FFF2-40B4-BE49-F238E27FC236}">
                <a16:creationId xmlns:a16="http://schemas.microsoft.com/office/drawing/2014/main" id="{F92630D9-73E8-4CFC-BF30-F92877AA331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1D1081-5483-4714-923B-00C10CBAACE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C5DB72-536C-4BF4-A07F-09DD330F3B68}"/>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5" name="Footer Placeholder 4">
            <a:extLst>
              <a:ext uri="{FF2B5EF4-FFF2-40B4-BE49-F238E27FC236}">
                <a16:creationId xmlns:a16="http://schemas.microsoft.com/office/drawing/2014/main" id="{1F4677AD-B951-4F32-A110-67B99238AB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1D3C65-7DC4-4EE8-90C1-D92A20DB73F5}"/>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3371659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77A3A65-2FDF-4912-84AA-1145F082B8A9}"/>
              </a:ext>
            </a:extLst>
          </p:cNvPr>
          <p:cNvPicPr>
            <a:picLocks noChangeAspect="1"/>
          </p:cNvPicPr>
          <p:nvPr userDrawn="1"/>
        </p:nvPicPr>
        <p:blipFill>
          <a:blip r:embed="rId2"/>
          <a:stretch>
            <a:fillRect/>
          </a:stretch>
        </p:blipFill>
        <p:spPr>
          <a:xfrm>
            <a:off x="0" y="5029200"/>
            <a:ext cx="12192000" cy="1828800"/>
          </a:xfrm>
          <a:prstGeom prst="rect">
            <a:avLst/>
          </a:prstGeom>
        </p:spPr>
      </p:pic>
      <p:pic>
        <p:nvPicPr>
          <p:cNvPr id="8" name="Picture 7">
            <a:extLst>
              <a:ext uri="{FF2B5EF4-FFF2-40B4-BE49-F238E27FC236}">
                <a16:creationId xmlns:a16="http://schemas.microsoft.com/office/drawing/2014/main" id="{09960D47-9133-4F0A-A51A-DDA566D6757B}"/>
              </a:ext>
            </a:extLst>
          </p:cNvPr>
          <p:cNvPicPr>
            <a:picLocks noChangeAspect="1"/>
          </p:cNvPicPr>
          <p:nvPr userDrawn="1"/>
        </p:nvPicPr>
        <p:blipFill>
          <a:blip r:embed="rId3"/>
          <a:stretch>
            <a:fillRect/>
          </a:stretch>
        </p:blipFill>
        <p:spPr>
          <a:xfrm rot="5400000">
            <a:off x="11005217" y="5748783"/>
            <a:ext cx="1491050" cy="727384"/>
          </a:xfrm>
          <a:prstGeom prst="rect">
            <a:avLst/>
          </a:prstGeom>
        </p:spPr>
      </p:pic>
      <p:sp>
        <p:nvSpPr>
          <p:cNvPr id="2" name="Vertical Title 1">
            <a:extLst>
              <a:ext uri="{FF2B5EF4-FFF2-40B4-BE49-F238E27FC236}">
                <a16:creationId xmlns:a16="http://schemas.microsoft.com/office/drawing/2014/main" id="{312F7F25-32AD-4468-8F8B-6E6F0778E7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832A488-9465-46AC-88BE-1FC3D6DF2B4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32B422-86DC-4D9F-9ADB-1D47069B83D5}"/>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5" name="Footer Placeholder 4">
            <a:extLst>
              <a:ext uri="{FF2B5EF4-FFF2-40B4-BE49-F238E27FC236}">
                <a16:creationId xmlns:a16="http://schemas.microsoft.com/office/drawing/2014/main" id="{188A85DF-F352-4C07-88BB-26AF9D1BE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FC2264-A6BA-41EB-A932-D06C6DEE55DC}"/>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4050951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965C6-8500-4FDB-90A5-3DA6AA79D764}"/>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378950D-0339-42E5-BBAA-CC6E2DE066B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5E79E7-174F-48A2-B813-B130B67CB364}"/>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5" name="Footer Placeholder 4">
            <a:extLst>
              <a:ext uri="{FF2B5EF4-FFF2-40B4-BE49-F238E27FC236}">
                <a16:creationId xmlns:a16="http://schemas.microsoft.com/office/drawing/2014/main" id="{B53A932B-AF95-4A51-BFDD-6CAC401B52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176EA6-16B8-42FE-A93B-F09D887A9155}"/>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1291763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99602-DCD7-4DCE-ADEA-F7C0293B17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8C03198-0A0F-4B4E-ABE0-E6011392CD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99033CA-5C8F-447C-9755-C9B2563A1EA1}"/>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5" name="Footer Placeholder 4">
            <a:extLst>
              <a:ext uri="{FF2B5EF4-FFF2-40B4-BE49-F238E27FC236}">
                <a16:creationId xmlns:a16="http://schemas.microsoft.com/office/drawing/2014/main" id="{B01D5CB6-5FA7-4805-A123-E7BF9A744B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7BD4CE-A6F8-487E-8E88-53C825B2546D}"/>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3291740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66338-A4CC-47ED-898A-F694ADCBF7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B53395-0F27-439F-800A-69BC368BFA2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888047-2E13-48D3-8FE1-0106A1A3FF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2280DF-BD7D-450A-B482-3C8A40CA08BB}"/>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6" name="Footer Placeholder 5">
            <a:extLst>
              <a:ext uri="{FF2B5EF4-FFF2-40B4-BE49-F238E27FC236}">
                <a16:creationId xmlns:a16="http://schemas.microsoft.com/office/drawing/2014/main" id="{5500910B-9EC4-4D20-9DD8-FABF057A4C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2D00ED-11E8-4B5C-A8DA-5D0D45DC45F5}"/>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3959674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BA354-1876-4062-8C5C-639FA8005A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8132A0-B4F1-44F9-AF6E-9CD30406AD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8916476-EF67-4BB4-A722-EA451F21377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D768C44-7480-4598-9EC3-55C715F37E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0D8EDB4-D601-4F70-A45C-C09754CA23E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3343179-7DD1-4081-9F5F-1204A30F6865}"/>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8" name="Footer Placeholder 7">
            <a:extLst>
              <a:ext uri="{FF2B5EF4-FFF2-40B4-BE49-F238E27FC236}">
                <a16:creationId xmlns:a16="http://schemas.microsoft.com/office/drawing/2014/main" id="{09148F95-103B-4DFC-810F-381B1AF19B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F9698E2-C4D6-4527-9F54-23A7E0824650}"/>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2122999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DEA299A-147C-4D35-90A4-D9C728DFDE0F}"/>
              </a:ext>
            </a:extLst>
          </p:cNvPr>
          <p:cNvPicPr>
            <a:picLocks noChangeAspect="1"/>
          </p:cNvPicPr>
          <p:nvPr userDrawn="1"/>
        </p:nvPicPr>
        <p:blipFill>
          <a:blip r:embed="rId2"/>
          <a:stretch>
            <a:fillRect/>
          </a:stretch>
        </p:blipFill>
        <p:spPr>
          <a:xfrm>
            <a:off x="0" y="5029200"/>
            <a:ext cx="12192000" cy="1828800"/>
          </a:xfrm>
          <a:prstGeom prst="rect">
            <a:avLst/>
          </a:prstGeom>
        </p:spPr>
      </p:pic>
      <p:pic>
        <p:nvPicPr>
          <p:cNvPr id="7" name="Picture 6">
            <a:extLst>
              <a:ext uri="{FF2B5EF4-FFF2-40B4-BE49-F238E27FC236}">
                <a16:creationId xmlns:a16="http://schemas.microsoft.com/office/drawing/2014/main" id="{9EA9A6C1-4488-476A-99EE-3D0BC947C85F}"/>
              </a:ext>
            </a:extLst>
          </p:cNvPr>
          <p:cNvPicPr>
            <a:picLocks noChangeAspect="1"/>
          </p:cNvPicPr>
          <p:nvPr userDrawn="1"/>
        </p:nvPicPr>
        <p:blipFill>
          <a:blip r:embed="rId3"/>
          <a:stretch>
            <a:fillRect/>
          </a:stretch>
        </p:blipFill>
        <p:spPr>
          <a:xfrm>
            <a:off x="10181968" y="5801675"/>
            <a:ext cx="1911179" cy="932337"/>
          </a:xfrm>
          <a:prstGeom prst="rect">
            <a:avLst/>
          </a:prstGeom>
        </p:spPr>
      </p:pic>
      <p:sp>
        <p:nvSpPr>
          <p:cNvPr id="2" name="Title 1">
            <a:extLst>
              <a:ext uri="{FF2B5EF4-FFF2-40B4-BE49-F238E27FC236}">
                <a16:creationId xmlns:a16="http://schemas.microsoft.com/office/drawing/2014/main" id="{C7304487-3CBA-41D0-8841-7AE11A99888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8A5A80A-F2C5-4D2B-8A0E-AE2FAEE29F2F}"/>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4" name="Footer Placeholder 3">
            <a:extLst>
              <a:ext uri="{FF2B5EF4-FFF2-40B4-BE49-F238E27FC236}">
                <a16:creationId xmlns:a16="http://schemas.microsoft.com/office/drawing/2014/main" id="{ED1C41DE-7644-40E6-9AB3-9C2A07589B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521564-D7F9-48A6-8973-C3405BCD5271}"/>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3273108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C0D5A3-A0B8-4E74-B5FD-8CEBA8C7BD5B}"/>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3" name="Footer Placeholder 2">
            <a:extLst>
              <a:ext uri="{FF2B5EF4-FFF2-40B4-BE49-F238E27FC236}">
                <a16:creationId xmlns:a16="http://schemas.microsoft.com/office/drawing/2014/main" id="{D40543E5-88D3-499A-AA2B-3D7DBC6437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3A05B0-6C25-46F3-9B7B-FBD8B4C2DC6E}"/>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375562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CE8BE-524F-4090-962E-88DB625876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362611B-40A8-4400-BCE7-D22E9906EC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F50F3C-CFCD-488D-878D-B34D1EB9B4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5D145C-507D-4441-8A32-275A58D2C42C}"/>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6" name="Footer Placeholder 5">
            <a:extLst>
              <a:ext uri="{FF2B5EF4-FFF2-40B4-BE49-F238E27FC236}">
                <a16:creationId xmlns:a16="http://schemas.microsoft.com/office/drawing/2014/main" id="{809A3A2A-FDDB-43A3-9308-2376667A4A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DB0B1-BACA-4418-9F60-8B3D5EE7BF48}"/>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1071839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AB4-FEE1-41E7-8AC0-A5F268729B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C2F4CDF-C43E-4A8D-A7BB-D4758329F1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66B614-0A85-47BF-A95E-24A457A239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F431564-E06A-41F6-897A-9892F013FC70}"/>
              </a:ext>
            </a:extLst>
          </p:cNvPr>
          <p:cNvSpPr>
            <a:spLocks noGrp="1"/>
          </p:cNvSpPr>
          <p:nvPr>
            <p:ph type="dt" sz="half" idx="10"/>
          </p:nvPr>
        </p:nvSpPr>
        <p:spPr/>
        <p:txBody>
          <a:bodyPr/>
          <a:lstStyle/>
          <a:p>
            <a:fld id="{0AE7A75B-DAFE-4EF4-8DD2-C4CD34268410}" type="datetimeFigureOut">
              <a:rPr lang="en-US" smtClean="0"/>
              <a:t>7/30/2018</a:t>
            </a:fld>
            <a:endParaRPr lang="en-US"/>
          </a:p>
        </p:txBody>
      </p:sp>
      <p:sp>
        <p:nvSpPr>
          <p:cNvPr id="6" name="Footer Placeholder 5">
            <a:extLst>
              <a:ext uri="{FF2B5EF4-FFF2-40B4-BE49-F238E27FC236}">
                <a16:creationId xmlns:a16="http://schemas.microsoft.com/office/drawing/2014/main" id="{47790ACB-509D-40C1-8942-E4D3173AEF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11C133-F92E-4EE6-AB21-4AAA98437AAF}"/>
              </a:ext>
            </a:extLst>
          </p:cNvPr>
          <p:cNvSpPr>
            <a:spLocks noGrp="1"/>
          </p:cNvSpPr>
          <p:nvPr>
            <p:ph type="sldNum" sz="quarter" idx="12"/>
          </p:nvPr>
        </p:nvSpPr>
        <p:spPr/>
        <p:txBody>
          <a:bodyPr/>
          <a:lstStyle/>
          <a:p>
            <a:fld id="{C21D1454-A298-445C-A1D3-9296C397271D}" type="slidenum">
              <a:rPr lang="en-US" smtClean="0"/>
              <a:t>‹#›</a:t>
            </a:fld>
            <a:endParaRPr lang="en-US"/>
          </a:p>
        </p:txBody>
      </p:sp>
    </p:spTree>
    <p:extLst>
      <p:ext uri="{BB962C8B-B14F-4D97-AF65-F5344CB8AC3E}">
        <p14:creationId xmlns:p14="http://schemas.microsoft.com/office/powerpoint/2010/main" val="3209082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1183215-C44A-4A21-BDE8-58EEC07A44C6}"/>
              </a:ext>
            </a:extLst>
          </p:cNvPr>
          <p:cNvPicPr>
            <a:picLocks noChangeAspect="1"/>
          </p:cNvPicPr>
          <p:nvPr userDrawn="1"/>
        </p:nvPicPr>
        <p:blipFill>
          <a:blip r:embed="rId13"/>
          <a:stretch>
            <a:fillRect/>
          </a:stretch>
        </p:blipFill>
        <p:spPr>
          <a:xfrm>
            <a:off x="0" y="5218544"/>
            <a:ext cx="12192000" cy="1639455"/>
          </a:xfrm>
          <a:prstGeom prst="rect">
            <a:avLst/>
          </a:prstGeom>
        </p:spPr>
      </p:pic>
      <p:pic>
        <p:nvPicPr>
          <p:cNvPr id="8" name="Picture 7">
            <a:extLst>
              <a:ext uri="{FF2B5EF4-FFF2-40B4-BE49-F238E27FC236}">
                <a16:creationId xmlns:a16="http://schemas.microsoft.com/office/drawing/2014/main" id="{F13FA7B5-0059-4132-9EC4-1417C11987CC}"/>
              </a:ext>
            </a:extLst>
          </p:cNvPr>
          <p:cNvPicPr>
            <a:picLocks noChangeAspect="1"/>
          </p:cNvPicPr>
          <p:nvPr userDrawn="1"/>
        </p:nvPicPr>
        <p:blipFill>
          <a:blip r:embed="rId14"/>
          <a:stretch>
            <a:fillRect/>
          </a:stretch>
        </p:blipFill>
        <p:spPr>
          <a:xfrm>
            <a:off x="10163496" y="5810911"/>
            <a:ext cx="1911179" cy="932337"/>
          </a:xfrm>
          <a:prstGeom prst="rect">
            <a:avLst/>
          </a:prstGeom>
        </p:spPr>
      </p:pic>
      <p:sp>
        <p:nvSpPr>
          <p:cNvPr id="2" name="Title Placeholder 1">
            <a:extLst>
              <a:ext uri="{FF2B5EF4-FFF2-40B4-BE49-F238E27FC236}">
                <a16:creationId xmlns:a16="http://schemas.microsoft.com/office/drawing/2014/main" id="{DBB93104-5A29-4CA5-A217-35D532F078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9689911-39E2-4C13-8F80-34F2144B7662}"/>
              </a:ext>
            </a:extLst>
          </p:cNvPr>
          <p:cNvSpPr>
            <a:spLocks noGrp="1"/>
          </p:cNvSpPr>
          <p:nvPr>
            <p:ph type="body" idx="1"/>
          </p:nvPr>
        </p:nvSpPr>
        <p:spPr>
          <a:xfrm>
            <a:off x="838200" y="1825625"/>
            <a:ext cx="10515600" cy="366991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B655519-C823-4F58-99BE-0097EDE587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a:solidFill>
                  <a:schemeClr val="bg1"/>
                </a:solidFill>
                <a:effectLst/>
                <a:latin typeface="Arial" panose="020B0604020202020204" pitchFamily="34" charset="0"/>
                <a:cs typeface="Arial" panose="020B0604020202020204" pitchFamily="34" charset="0"/>
              </a:defRPr>
            </a:lvl1pPr>
          </a:lstStyle>
          <a:p>
            <a:fld id="{0AE7A75B-DAFE-4EF4-8DD2-C4CD34268410}" type="datetimeFigureOut">
              <a:rPr lang="en-US" smtClean="0"/>
              <a:pPr/>
              <a:t>7/30/2018</a:t>
            </a:fld>
            <a:endParaRPr lang="en-US"/>
          </a:p>
        </p:txBody>
      </p:sp>
      <p:sp>
        <p:nvSpPr>
          <p:cNvPr id="5" name="Footer Placeholder 4">
            <a:extLst>
              <a:ext uri="{FF2B5EF4-FFF2-40B4-BE49-F238E27FC236}">
                <a16:creationId xmlns:a16="http://schemas.microsoft.com/office/drawing/2014/main" id="{369DF14C-C955-43CE-A30E-C4E5BAB9B1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a:solidFill>
                  <a:schemeClr val="bg1"/>
                </a:solidFill>
                <a:effectLst/>
                <a:latin typeface="Arial" panose="020B0604020202020204" pitchFamily="34" charset="0"/>
                <a:cs typeface="Arial" panose="020B0604020202020204" pitchFamily="34" charset="0"/>
              </a:defRPr>
            </a:lvl1pPr>
          </a:lstStyle>
          <a:p>
            <a:endParaRPr lang="en-US"/>
          </a:p>
        </p:txBody>
      </p:sp>
      <p:sp>
        <p:nvSpPr>
          <p:cNvPr id="6" name="Slide Number Placeholder 5">
            <a:extLst>
              <a:ext uri="{FF2B5EF4-FFF2-40B4-BE49-F238E27FC236}">
                <a16:creationId xmlns:a16="http://schemas.microsoft.com/office/drawing/2014/main" id="{A27D5F8D-9311-49FE-A18F-72326584317D}"/>
              </a:ext>
            </a:extLst>
          </p:cNvPr>
          <p:cNvSpPr>
            <a:spLocks noGrp="1"/>
          </p:cNvSpPr>
          <p:nvPr>
            <p:ph type="sldNum" sz="quarter" idx="4"/>
          </p:nvPr>
        </p:nvSpPr>
        <p:spPr>
          <a:xfrm>
            <a:off x="11054077" y="6492875"/>
            <a:ext cx="896388" cy="261852"/>
          </a:xfrm>
          <a:prstGeom prst="rect">
            <a:avLst/>
          </a:prstGeom>
        </p:spPr>
        <p:txBody>
          <a:bodyPr vert="horz" lIns="91440" tIns="45720" rIns="91440" bIns="45720" rtlCol="0" anchor="ctr"/>
          <a:lstStyle>
            <a:lvl1pPr algn="r">
              <a:defRPr sz="1100" b="1">
                <a:solidFill>
                  <a:schemeClr val="bg1"/>
                </a:solidFill>
                <a:effectLst/>
                <a:latin typeface="Arial" panose="020B0604020202020204" pitchFamily="34" charset="0"/>
                <a:cs typeface="Arial" panose="020B0604020202020204" pitchFamily="34" charset="0"/>
              </a:defRPr>
            </a:lvl1pPr>
          </a:lstStyle>
          <a:p>
            <a:fld id="{C21D1454-A298-445C-A1D3-9296C397271D}" type="slidenum">
              <a:rPr lang="en-US" smtClean="0"/>
              <a:pPr/>
              <a:t>‹#›</a:t>
            </a:fld>
            <a:endParaRPr lang="en-US"/>
          </a:p>
        </p:txBody>
      </p:sp>
    </p:spTree>
    <p:extLst>
      <p:ext uri="{BB962C8B-B14F-4D97-AF65-F5344CB8AC3E}">
        <p14:creationId xmlns:p14="http://schemas.microsoft.com/office/powerpoint/2010/main" val="41708053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6000" b="1" kern="1200">
          <a:solidFill>
            <a:srgbClr val="CB3233"/>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rgbClr val="1A428A"/>
          </a:solidFill>
          <a:latin typeface="+mn-lt"/>
          <a:ea typeface="+mn-ea"/>
          <a:cs typeface="+mn-cs"/>
        </a:defRPr>
      </a:lvl1pPr>
      <a:lvl2pPr marL="685800" indent="-228600" algn="l" defTabSz="914400" rtl="0" eaLnBrk="1" latinLnBrk="0" hangingPunct="1">
        <a:lnSpc>
          <a:spcPct val="90000"/>
        </a:lnSpc>
        <a:spcBef>
          <a:spcPts val="500"/>
        </a:spcBef>
        <a:buFont typeface="Courier New" panose="02070309020205020404" pitchFamily="49" charset="0"/>
        <a:buChar char="o"/>
        <a:defRPr sz="2800" kern="1200">
          <a:solidFill>
            <a:srgbClr val="1A428A"/>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Ø"/>
        <a:defRPr sz="2400" kern="1200">
          <a:solidFill>
            <a:srgbClr val="1A428A"/>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2000" kern="1200">
          <a:solidFill>
            <a:srgbClr val="1A428A"/>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2000" kern="1200">
          <a:solidFill>
            <a:srgbClr val="1A428A"/>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 Id="rId9"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9.png"/><Relationship Id="rId4"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5" Type="http://schemas.openxmlformats.org/officeDocument/2006/relationships/image" Target="../media/image40.pn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1.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42.png"/><Relationship Id="rId4"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43.png"/><Relationship Id="rId4"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44.png"/><Relationship Id="rId4"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189B3-6FA4-45EE-964D-7EDA34E91DBA}"/>
              </a:ext>
            </a:extLst>
          </p:cNvPr>
          <p:cNvSpPr>
            <a:spLocks noGrp="1"/>
          </p:cNvSpPr>
          <p:nvPr>
            <p:ph type="ctrTitle"/>
          </p:nvPr>
        </p:nvSpPr>
        <p:spPr/>
        <p:txBody>
          <a:bodyPr/>
          <a:lstStyle/>
          <a:p>
            <a:r>
              <a:rPr lang="en-US" dirty="0"/>
              <a:t>What’s New in OMS</a:t>
            </a:r>
          </a:p>
        </p:txBody>
      </p:sp>
      <p:sp>
        <p:nvSpPr>
          <p:cNvPr id="3" name="Subtitle 2">
            <a:extLst>
              <a:ext uri="{FF2B5EF4-FFF2-40B4-BE49-F238E27FC236}">
                <a16:creationId xmlns:a16="http://schemas.microsoft.com/office/drawing/2014/main" id="{55F3D3E3-8B10-4C50-AD4A-E103439873CE}"/>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9385698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FE0874-8FF5-47E4-9F07-160EAF317E60}"/>
              </a:ext>
            </a:extLst>
          </p:cNvPr>
          <p:cNvSpPr>
            <a:spLocks noGrp="1"/>
          </p:cNvSpPr>
          <p:nvPr>
            <p:ph type="title"/>
          </p:nvPr>
        </p:nvSpPr>
        <p:spPr/>
        <p:txBody>
          <a:bodyPr/>
          <a:lstStyle/>
          <a:p>
            <a:r>
              <a:rPr lang="en-US" dirty="0"/>
              <a:t> Ping Dialog</a:t>
            </a:r>
          </a:p>
        </p:txBody>
      </p:sp>
      <p:sp>
        <p:nvSpPr>
          <p:cNvPr id="6" name="Content Placeholder 5">
            <a:extLst>
              <a:ext uri="{FF2B5EF4-FFF2-40B4-BE49-F238E27FC236}">
                <a16:creationId xmlns:a16="http://schemas.microsoft.com/office/drawing/2014/main" id="{1B0CF8C7-8784-4D24-A2A8-E40DADC13AF6}"/>
              </a:ext>
            </a:extLst>
          </p:cNvPr>
          <p:cNvSpPr>
            <a:spLocks noGrp="1"/>
          </p:cNvSpPr>
          <p:nvPr>
            <p:ph idx="1"/>
          </p:nvPr>
        </p:nvSpPr>
        <p:spPr/>
        <p:txBody>
          <a:bodyPr/>
          <a:lstStyle/>
          <a:p>
            <a:endParaRPr lang="en-US" dirty="0"/>
          </a:p>
        </p:txBody>
      </p:sp>
      <p:pic>
        <p:nvPicPr>
          <p:cNvPr id="2" name="Picture 1">
            <a:extLst>
              <a:ext uri="{FF2B5EF4-FFF2-40B4-BE49-F238E27FC236}">
                <a16:creationId xmlns:a16="http://schemas.microsoft.com/office/drawing/2014/main" id="{2173C0CA-A7AF-4AA4-9728-1C5A48B243A6}"/>
              </a:ext>
            </a:extLst>
          </p:cNvPr>
          <p:cNvPicPr>
            <a:picLocks noChangeAspect="1"/>
          </p:cNvPicPr>
          <p:nvPr/>
        </p:nvPicPr>
        <p:blipFill>
          <a:blip r:embed="rId3"/>
          <a:stretch>
            <a:fillRect/>
          </a:stretch>
        </p:blipFill>
        <p:spPr>
          <a:xfrm>
            <a:off x="1682045" y="944664"/>
            <a:ext cx="10412870" cy="4968671"/>
          </a:xfrm>
          <a:prstGeom prst="rect">
            <a:avLst/>
          </a:prstGeom>
        </p:spPr>
      </p:pic>
      <p:grpSp>
        <p:nvGrpSpPr>
          <p:cNvPr id="8" name="Group 7">
            <a:extLst>
              <a:ext uri="{FF2B5EF4-FFF2-40B4-BE49-F238E27FC236}">
                <a16:creationId xmlns:a16="http://schemas.microsoft.com/office/drawing/2014/main" id="{9E710920-E714-4F1A-B4D2-D9C0021F7369}"/>
              </a:ext>
            </a:extLst>
          </p:cNvPr>
          <p:cNvGrpSpPr/>
          <p:nvPr/>
        </p:nvGrpSpPr>
        <p:grpSpPr>
          <a:xfrm>
            <a:off x="2491427" y="861080"/>
            <a:ext cx="7209145" cy="4823878"/>
            <a:chOff x="2491427" y="1017061"/>
            <a:chExt cx="7209145" cy="4823878"/>
          </a:xfrm>
        </p:grpSpPr>
        <p:pic>
          <p:nvPicPr>
            <p:cNvPr id="3" name="Picture 2">
              <a:extLst>
                <a:ext uri="{FF2B5EF4-FFF2-40B4-BE49-F238E27FC236}">
                  <a16:creationId xmlns:a16="http://schemas.microsoft.com/office/drawing/2014/main" id="{64EFFA0B-3C2C-4614-A3DC-5E0FB44C1C18}"/>
                </a:ext>
              </a:extLst>
            </p:cNvPr>
            <p:cNvPicPr>
              <a:picLocks noChangeAspect="1"/>
            </p:cNvPicPr>
            <p:nvPr/>
          </p:nvPicPr>
          <p:blipFill>
            <a:blip r:embed="rId4"/>
            <a:stretch>
              <a:fillRect/>
            </a:stretch>
          </p:blipFill>
          <p:spPr>
            <a:xfrm>
              <a:off x="2491427" y="1017061"/>
              <a:ext cx="7209145" cy="4823878"/>
            </a:xfrm>
            <a:prstGeom prst="rect">
              <a:avLst/>
            </a:prstGeom>
            <a:ln w="28575">
              <a:solidFill>
                <a:srgbClr val="1A428A"/>
              </a:solidFill>
            </a:ln>
            <a:effectLst>
              <a:outerShdw blurRad="76200" dir="18900000" sy="23000" kx="-1200000" algn="bl" rotWithShape="0">
                <a:prstClr val="black">
                  <a:alpha val="20000"/>
                </a:prstClr>
              </a:outerShdw>
            </a:effectLst>
          </p:spPr>
        </p:pic>
        <p:sp>
          <p:nvSpPr>
            <p:cNvPr id="4" name="Rectangle 3">
              <a:extLst>
                <a:ext uri="{FF2B5EF4-FFF2-40B4-BE49-F238E27FC236}">
                  <a16:creationId xmlns:a16="http://schemas.microsoft.com/office/drawing/2014/main" id="{5B1BB1DB-7158-444A-874F-AC49460A5926}"/>
                </a:ext>
              </a:extLst>
            </p:cNvPr>
            <p:cNvSpPr/>
            <p:nvPr/>
          </p:nvSpPr>
          <p:spPr>
            <a:xfrm>
              <a:off x="8205216" y="2755392"/>
              <a:ext cx="1316736" cy="151180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97EA4E5E-1CAD-4772-8A39-A9E189B03861}"/>
              </a:ext>
            </a:extLst>
          </p:cNvPr>
          <p:cNvGrpSpPr/>
          <p:nvPr/>
        </p:nvGrpSpPr>
        <p:grpSpPr>
          <a:xfrm>
            <a:off x="3375424" y="1664817"/>
            <a:ext cx="5441152" cy="3528366"/>
            <a:chOff x="3375424" y="1664817"/>
            <a:chExt cx="5441152" cy="3528366"/>
          </a:xfrm>
        </p:grpSpPr>
        <p:pic>
          <p:nvPicPr>
            <p:cNvPr id="12" name="Picture 11">
              <a:extLst>
                <a:ext uri="{FF2B5EF4-FFF2-40B4-BE49-F238E27FC236}">
                  <a16:creationId xmlns:a16="http://schemas.microsoft.com/office/drawing/2014/main" id="{3FB118D0-173D-4A38-9037-9033DB78ABC6}"/>
                </a:ext>
              </a:extLst>
            </p:cNvPr>
            <p:cNvPicPr>
              <a:picLocks noChangeAspect="1"/>
            </p:cNvPicPr>
            <p:nvPr/>
          </p:nvPicPr>
          <p:blipFill>
            <a:blip r:embed="rId5"/>
            <a:stretch>
              <a:fillRect/>
            </a:stretch>
          </p:blipFill>
          <p:spPr>
            <a:xfrm>
              <a:off x="3375424" y="1664817"/>
              <a:ext cx="5441152" cy="3528366"/>
            </a:xfrm>
            <a:prstGeom prst="rect">
              <a:avLst/>
            </a:prstGeom>
          </p:spPr>
        </p:pic>
        <p:sp>
          <p:nvSpPr>
            <p:cNvPr id="13" name="Oval 12">
              <a:extLst>
                <a:ext uri="{FF2B5EF4-FFF2-40B4-BE49-F238E27FC236}">
                  <a16:creationId xmlns:a16="http://schemas.microsoft.com/office/drawing/2014/main" id="{2E99B377-42B1-44BC-A1FF-50D23BE913A4}"/>
                </a:ext>
              </a:extLst>
            </p:cNvPr>
            <p:cNvSpPr/>
            <p:nvPr/>
          </p:nvSpPr>
          <p:spPr>
            <a:xfrm>
              <a:off x="5364480" y="2487168"/>
              <a:ext cx="256032" cy="268224"/>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C9C53E77-1D97-438B-8B35-3FFDD6CF59E2}"/>
              </a:ext>
            </a:extLst>
          </p:cNvPr>
          <p:cNvGrpSpPr/>
          <p:nvPr/>
        </p:nvGrpSpPr>
        <p:grpSpPr>
          <a:xfrm>
            <a:off x="1967119" y="1017061"/>
            <a:ext cx="8428450" cy="4823878"/>
            <a:chOff x="1881775" y="1017061"/>
            <a:chExt cx="8428450" cy="4823878"/>
          </a:xfrm>
        </p:grpSpPr>
        <p:pic>
          <p:nvPicPr>
            <p:cNvPr id="16" name="Picture 15">
              <a:extLst>
                <a:ext uri="{FF2B5EF4-FFF2-40B4-BE49-F238E27FC236}">
                  <a16:creationId xmlns:a16="http://schemas.microsoft.com/office/drawing/2014/main" id="{78A74FFC-7728-4CA1-B070-C48D6978F06E}"/>
                </a:ext>
              </a:extLst>
            </p:cNvPr>
            <p:cNvPicPr>
              <a:picLocks noChangeAspect="1"/>
            </p:cNvPicPr>
            <p:nvPr/>
          </p:nvPicPr>
          <p:blipFill>
            <a:blip r:embed="rId6"/>
            <a:stretch>
              <a:fillRect/>
            </a:stretch>
          </p:blipFill>
          <p:spPr>
            <a:xfrm>
              <a:off x="1881775" y="1017061"/>
              <a:ext cx="8428450" cy="4823878"/>
            </a:xfrm>
            <a:prstGeom prst="rect">
              <a:avLst/>
            </a:prstGeom>
            <a:ln w="28575">
              <a:solidFill>
                <a:srgbClr val="1A428A"/>
              </a:solidFill>
            </a:ln>
          </p:spPr>
        </p:pic>
        <p:sp>
          <p:nvSpPr>
            <p:cNvPr id="17" name="Rectangle 16">
              <a:extLst>
                <a:ext uri="{FF2B5EF4-FFF2-40B4-BE49-F238E27FC236}">
                  <a16:creationId xmlns:a16="http://schemas.microsoft.com/office/drawing/2014/main" id="{1BA18B2B-9A57-4FC7-B1AC-84695FA30CEE}"/>
                </a:ext>
              </a:extLst>
            </p:cNvPr>
            <p:cNvSpPr/>
            <p:nvPr/>
          </p:nvSpPr>
          <p:spPr>
            <a:xfrm>
              <a:off x="3852672" y="2125683"/>
              <a:ext cx="585216" cy="8358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EA0A9FA-C24B-4BA3-BFD1-FEBDA7F26BDC}"/>
                </a:ext>
              </a:extLst>
            </p:cNvPr>
            <p:cNvSpPr/>
            <p:nvPr/>
          </p:nvSpPr>
          <p:spPr>
            <a:xfrm>
              <a:off x="6091114" y="2123263"/>
              <a:ext cx="1004629" cy="8358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2140912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par>
                                <p:cTn id="8" presetID="6" presetClass="emph" presetSubtype="0" fill="hold" nodeType="withEffect">
                                  <p:stCondLst>
                                    <p:cond delay="0"/>
                                  </p:stCondLst>
                                  <p:childTnLst>
                                    <p:animScale>
                                      <p:cBhvr>
                                        <p:cTn id="9" dur="2000" fill="hold"/>
                                        <p:tgtEl>
                                          <p:spTgt spid="2"/>
                                        </p:tgtEl>
                                      </p:cBhvr>
                                      <p:by x="125000" y="125000"/>
                                    </p:animScale>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500"/>
                                        <p:tgtEl>
                                          <p:spTgt spid="2"/>
                                        </p:tgtEl>
                                      </p:cBhvr>
                                    </p:animEffect>
                                    <p:set>
                                      <p:cBhvr>
                                        <p:cTn id="14" dur="1" fill="hold">
                                          <p:stCondLst>
                                            <p:cond delay="499"/>
                                          </p:stCondLst>
                                        </p:cTn>
                                        <p:tgtEl>
                                          <p:spTgt spid="2"/>
                                        </p:tgtEl>
                                        <p:attrNameLst>
                                          <p:attrName>style.visibility</p:attrName>
                                        </p:attrNameLst>
                                      </p:cBhvr>
                                      <p:to>
                                        <p:strVal val="hidden"/>
                                      </p:to>
                                    </p:set>
                                  </p:childTnLst>
                                </p:cTn>
                              </p:par>
                              <p:par>
                                <p:cTn id="15" presetID="22" presetClass="entr" presetSubtype="2"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righ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par>
                                <p:cTn id="23" presetID="53" presetClass="entr" presetSubtype="16"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p:cTn id="25" dur="500" fill="hold"/>
                                        <p:tgtEl>
                                          <p:spTgt spid="14"/>
                                        </p:tgtEl>
                                        <p:attrNameLst>
                                          <p:attrName>ppt_w</p:attrName>
                                        </p:attrNameLst>
                                      </p:cBhvr>
                                      <p:tavLst>
                                        <p:tav tm="0">
                                          <p:val>
                                            <p:fltVal val="0"/>
                                          </p:val>
                                        </p:tav>
                                        <p:tav tm="100000">
                                          <p:val>
                                            <p:strVal val="#ppt_w"/>
                                          </p:val>
                                        </p:tav>
                                      </p:tavLst>
                                    </p:anim>
                                    <p:anim calcmode="lin" valueType="num">
                                      <p:cBhvr>
                                        <p:cTn id="26" dur="500" fill="hold"/>
                                        <p:tgtEl>
                                          <p:spTgt spid="14"/>
                                        </p:tgtEl>
                                        <p:attrNameLst>
                                          <p:attrName>ppt_h</p:attrName>
                                        </p:attrNameLst>
                                      </p:cBhvr>
                                      <p:tavLst>
                                        <p:tav tm="0">
                                          <p:val>
                                            <p:fltVal val="0"/>
                                          </p:val>
                                        </p:tav>
                                        <p:tav tm="100000">
                                          <p:val>
                                            <p:strVal val="#ppt_h"/>
                                          </p:val>
                                        </p:tav>
                                      </p:tavLst>
                                    </p:anim>
                                    <p:animEffect transition="in" filter="fade">
                                      <p:cBhvr>
                                        <p:cTn id="27" dur="500"/>
                                        <p:tgtEl>
                                          <p:spTgt spid="14"/>
                                        </p:tgtEl>
                                      </p:cBhvr>
                                    </p:animEffect>
                                  </p:childTnLst>
                                </p:cTn>
                              </p:par>
                              <p:par>
                                <p:cTn id="28" presetID="6" presetClass="emph" presetSubtype="0" fill="hold" nodeType="withEffect">
                                  <p:stCondLst>
                                    <p:cond delay="0"/>
                                  </p:stCondLst>
                                  <p:childTnLst>
                                    <p:animScale>
                                      <p:cBhvr>
                                        <p:cTn id="29" dur="1500" fill="hold"/>
                                        <p:tgtEl>
                                          <p:spTgt spid="14"/>
                                        </p:tgtEl>
                                      </p:cBhvr>
                                      <p:by x="125000" y="125000"/>
                                    </p:animScale>
                                  </p:childTnLst>
                                </p:cTn>
                              </p:par>
                            </p:childTnLst>
                          </p:cTn>
                        </p:par>
                      </p:childTnLst>
                    </p:cTn>
                  </p:par>
                  <p:par>
                    <p:cTn id="30" fill="hold">
                      <p:stCondLst>
                        <p:cond delay="indefinite"/>
                      </p:stCondLst>
                      <p:childTnLst>
                        <p:par>
                          <p:cTn id="31" fill="hold">
                            <p:stCondLst>
                              <p:cond delay="0"/>
                            </p:stCondLst>
                            <p:childTnLst>
                              <p:par>
                                <p:cTn id="32" presetID="22" presetClass="entr" presetSubtype="2" fill="hold"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wipe(right)">
                                      <p:cBhvr>
                                        <p:cTn id="34" dur="500"/>
                                        <p:tgtEl>
                                          <p:spTgt spid="19"/>
                                        </p:tgtEl>
                                      </p:cBhvr>
                                    </p:animEffect>
                                  </p:childTnLst>
                                </p:cTn>
                              </p:par>
                              <p:par>
                                <p:cTn id="35" presetID="6" presetClass="emph" presetSubtype="0" fill="hold" nodeType="withEffect">
                                  <p:stCondLst>
                                    <p:cond delay="0"/>
                                  </p:stCondLst>
                                  <p:childTnLst>
                                    <p:animScale>
                                      <p:cBhvr>
                                        <p:cTn id="36" dur="2000" fill="hold"/>
                                        <p:tgtEl>
                                          <p:spTgt spid="19"/>
                                        </p:tgtEl>
                                      </p:cBhvr>
                                      <p:by x="125000" y="12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3C38B34D-BBBE-4AC2-BD0B-BA025F6F355C}"/>
              </a:ext>
            </a:extLst>
          </p:cNvPr>
          <p:cNvGrpSpPr/>
          <p:nvPr/>
        </p:nvGrpSpPr>
        <p:grpSpPr>
          <a:xfrm>
            <a:off x="1881775" y="1248709"/>
            <a:ext cx="8428450" cy="4823878"/>
            <a:chOff x="1881775" y="1248709"/>
            <a:chExt cx="8428450" cy="4823878"/>
          </a:xfrm>
        </p:grpSpPr>
        <p:pic>
          <p:nvPicPr>
            <p:cNvPr id="20" name="Picture 19">
              <a:extLst>
                <a:ext uri="{FF2B5EF4-FFF2-40B4-BE49-F238E27FC236}">
                  <a16:creationId xmlns:a16="http://schemas.microsoft.com/office/drawing/2014/main" id="{6D082146-146B-4314-BF57-747E1D0AD678}"/>
                </a:ext>
              </a:extLst>
            </p:cNvPr>
            <p:cNvPicPr>
              <a:picLocks noChangeAspect="1"/>
            </p:cNvPicPr>
            <p:nvPr/>
          </p:nvPicPr>
          <p:blipFill>
            <a:blip r:embed="rId3"/>
            <a:stretch>
              <a:fillRect/>
            </a:stretch>
          </p:blipFill>
          <p:spPr>
            <a:xfrm>
              <a:off x="1881775" y="1248709"/>
              <a:ext cx="8428450" cy="4823878"/>
            </a:xfrm>
            <a:prstGeom prst="rect">
              <a:avLst/>
            </a:prstGeom>
            <a:ln w="38100">
              <a:solidFill>
                <a:srgbClr val="1A428A"/>
              </a:solidFill>
            </a:ln>
            <a:effectLst>
              <a:outerShdw blurRad="76200" dir="8220000" sy="23000" kx="-1200000" algn="bl" rotWithShape="0">
                <a:prstClr val="black">
                  <a:alpha val="20000"/>
                </a:prstClr>
              </a:outerShdw>
            </a:effectLst>
          </p:spPr>
        </p:pic>
        <p:sp>
          <p:nvSpPr>
            <p:cNvPr id="22" name="Rectangle 21">
              <a:extLst>
                <a:ext uri="{FF2B5EF4-FFF2-40B4-BE49-F238E27FC236}">
                  <a16:creationId xmlns:a16="http://schemas.microsoft.com/office/drawing/2014/main" id="{6B238B49-1B15-44AC-994F-53F55E640F47}"/>
                </a:ext>
              </a:extLst>
            </p:cNvPr>
            <p:cNvSpPr/>
            <p:nvPr/>
          </p:nvSpPr>
          <p:spPr>
            <a:xfrm>
              <a:off x="3938016" y="2340864"/>
              <a:ext cx="609600" cy="14147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D2D2174-9380-42B2-A0FA-A0E84B9AF300}"/>
                </a:ext>
              </a:extLst>
            </p:cNvPr>
            <p:cNvSpPr/>
            <p:nvPr/>
          </p:nvSpPr>
          <p:spPr>
            <a:xfrm>
              <a:off x="6120382" y="2330432"/>
              <a:ext cx="1011937" cy="14147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5" name="Title 4">
            <a:extLst>
              <a:ext uri="{FF2B5EF4-FFF2-40B4-BE49-F238E27FC236}">
                <a16:creationId xmlns:a16="http://schemas.microsoft.com/office/drawing/2014/main" id="{B7FE0874-8FF5-47E4-9F07-160EAF317E60}"/>
              </a:ext>
            </a:extLst>
          </p:cNvPr>
          <p:cNvSpPr>
            <a:spLocks noGrp="1"/>
          </p:cNvSpPr>
          <p:nvPr>
            <p:ph type="title"/>
          </p:nvPr>
        </p:nvSpPr>
        <p:spPr/>
        <p:txBody>
          <a:bodyPr/>
          <a:lstStyle/>
          <a:p>
            <a:r>
              <a:rPr lang="en-US" dirty="0"/>
              <a:t> Ping Results</a:t>
            </a:r>
          </a:p>
        </p:txBody>
      </p:sp>
      <p:sp>
        <p:nvSpPr>
          <p:cNvPr id="6" name="Content Placeholder 5">
            <a:extLst>
              <a:ext uri="{FF2B5EF4-FFF2-40B4-BE49-F238E27FC236}">
                <a16:creationId xmlns:a16="http://schemas.microsoft.com/office/drawing/2014/main" id="{1B0CF8C7-8784-4D24-A2A8-E40DADC13AF6}"/>
              </a:ext>
            </a:extLst>
          </p:cNvPr>
          <p:cNvSpPr>
            <a:spLocks noGrp="1"/>
          </p:cNvSpPr>
          <p:nvPr>
            <p:ph idx="1"/>
          </p:nvPr>
        </p:nvSpPr>
        <p:spPr/>
        <p:txBody>
          <a:bodyPr/>
          <a:lstStyle/>
          <a:p>
            <a:pPr marL="0" indent="0">
              <a:buNone/>
            </a:pPr>
            <a:endParaRPr lang="en-US" dirty="0"/>
          </a:p>
        </p:txBody>
      </p:sp>
      <p:pic>
        <p:nvPicPr>
          <p:cNvPr id="7" name="Picture 6">
            <a:extLst>
              <a:ext uri="{FF2B5EF4-FFF2-40B4-BE49-F238E27FC236}">
                <a16:creationId xmlns:a16="http://schemas.microsoft.com/office/drawing/2014/main" id="{ED28667E-DDDE-4480-9457-4B35A9173F35}"/>
              </a:ext>
            </a:extLst>
          </p:cNvPr>
          <p:cNvPicPr>
            <a:picLocks noChangeAspect="1"/>
          </p:cNvPicPr>
          <p:nvPr/>
        </p:nvPicPr>
        <p:blipFill>
          <a:blip r:embed="rId4"/>
          <a:stretch>
            <a:fillRect/>
          </a:stretch>
        </p:blipFill>
        <p:spPr>
          <a:xfrm>
            <a:off x="3101080" y="864648"/>
            <a:ext cx="5989839" cy="5128704"/>
          </a:xfrm>
          <a:prstGeom prst="rect">
            <a:avLst/>
          </a:prstGeom>
          <a:ln w="38100">
            <a:solidFill>
              <a:srgbClr val="1A428A"/>
            </a:solidFill>
          </a:ln>
          <a:effectLst>
            <a:outerShdw blurRad="76200" dir="18900000" sy="23000" kx="-1200000" algn="bl" rotWithShape="0">
              <a:prstClr val="black">
                <a:alpha val="20000"/>
              </a:prstClr>
            </a:outerShdw>
          </a:effectLst>
        </p:spPr>
      </p:pic>
      <p:sp>
        <p:nvSpPr>
          <p:cNvPr id="9" name="Rectangle 8">
            <a:extLst>
              <a:ext uri="{FF2B5EF4-FFF2-40B4-BE49-F238E27FC236}">
                <a16:creationId xmlns:a16="http://schemas.microsoft.com/office/drawing/2014/main" id="{FBFED121-E703-4E10-B389-592B3E1BE610}"/>
              </a:ext>
            </a:extLst>
          </p:cNvPr>
          <p:cNvSpPr/>
          <p:nvPr/>
        </p:nvSpPr>
        <p:spPr>
          <a:xfrm>
            <a:off x="2170176" y="4717479"/>
            <a:ext cx="3389376" cy="390969"/>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BE504B34-49CB-42A9-9770-6CC6DA80E8DB}"/>
              </a:ext>
            </a:extLst>
          </p:cNvPr>
          <p:cNvPicPr>
            <a:picLocks noChangeAspect="1"/>
          </p:cNvPicPr>
          <p:nvPr/>
        </p:nvPicPr>
        <p:blipFill>
          <a:blip r:embed="rId5"/>
          <a:stretch>
            <a:fillRect/>
          </a:stretch>
        </p:blipFill>
        <p:spPr>
          <a:xfrm>
            <a:off x="3546888" y="641206"/>
            <a:ext cx="6255479" cy="4787451"/>
          </a:xfrm>
          <a:prstGeom prst="rect">
            <a:avLst/>
          </a:prstGeom>
          <a:ln w="38100">
            <a:solidFill>
              <a:srgbClr val="1A428A"/>
            </a:solidFill>
          </a:ln>
          <a:effectLst>
            <a:outerShdw blurRad="76200" dir="18900000" sy="23000" kx="-1200000" algn="bl" rotWithShape="0">
              <a:prstClr val="black">
                <a:alpha val="20000"/>
              </a:prstClr>
            </a:outerShdw>
          </a:effectLst>
        </p:spPr>
      </p:pic>
      <p:sp>
        <p:nvSpPr>
          <p:cNvPr id="11" name="Rectangle 10">
            <a:extLst>
              <a:ext uri="{FF2B5EF4-FFF2-40B4-BE49-F238E27FC236}">
                <a16:creationId xmlns:a16="http://schemas.microsoft.com/office/drawing/2014/main" id="{7CDA73B0-ABBF-4CD2-8B7A-86DFDC16B06F}"/>
              </a:ext>
            </a:extLst>
          </p:cNvPr>
          <p:cNvSpPr/>
          <p:nvPr/>
        </p:nvSpPr>
        <p:spPr>
          <a:xfrm>
            <a:off x="3145536" y="2974847"/>
            <a:ext cx="2133600" cy="35439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E9136F0-EF88-4FEE-AA53-7910085A9E34}"/>
              </a:ext>
            </a:extLst>
          </p:cNvPr>
          <p:cNvSpPr/>
          <p:nvPr/>
        </p:nvSpPr>
        <p:spPr>
          <a:xfrm>
            <a:off x="2389633" y="3669793"/>
            <a:ext cx="7278623" cy="26822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35452A2-EAC5-4243-BAB1-B614916A4B6E}"/>
              </a:ext>
            </a:extLst>
          </p:cNvPr>
          <p:cNvSpPr/>
          <p:nvPr/>
        </p:nvSpPr>
        <p:spPr>
          <a:xfrm>
            <a:off x="2596896" y="5548331"/>
            <a:ext cx="890016" cy="3949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789576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6" presetClass="emph" presetSubtype="0" fill="hold" nodeType="withEffect">
                                  <p:stCondLst>
                                    <p:cond delay="0"/>
                                  </p:stCondLst>
                                  <p:childTnLst>
                                    <p:animScale>
                                      <p:cBhvr>
                                        <p:cTn id="10" dur="2000" fill="hold"/>
                                        <p:tgtEl>
                                          <p:spTgt spid="7"/>
                                        </p:tgtEl>
                                      </p:cBhvr>
                                      <p:by x="125000" y="125000"/>
                                    </p:animScale>
                                  </p:childTnLst>
                                </p:cTn>
                              </p:par>
                              <p:par>
                                <p:cTn id="11" presetID="10" presetClass="exit" presetSubtype="0" fill="hold" grpId="0" nodeType="withEffect">
                                  <p:stCondLst>
                                    <p:cond delay="0"/>
                                  </p:stCondLst>
                                  <p:childTnLst>
                                    <p:animEffect transition="out" filter="fade">
                                      <p:cBhvr>
                                        <p:cTn id="12" dur="500"/>
                                        <p:tgtEl>
                                          <p:spTgt spid="5"/>
                                        </p:tgtEl>
                                      </p:cBhvr>
                                    </p:animEffect>
                                    <p:set>
                                      <p:cBhvr>
                                        <p:cTn id="13" dur="1" fill="hold">
                                          <p:stCondLst>
                                            <p:cond delay="499"/>
                                          </p:stCondLst>
                                        </p:cTn>
                                        <p:tgtEl>
                                          <p:spTgt spid="5"/>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childTnLst>
                                </p:cTn>
                              </p:par>
                              <p:par>
                                <p:cTn id="18" presetID="32" presetClass="emph" presetSubtype="0" fill="hold" grpId="1" nodeType="withEffect">
                                  <p:stCondLst>
                                    <p:cond delay="0"/>
                                  </p:stCondLst>
                                  <p:childTnLst>
                                    <p:animRot by="120000">
                                      <p:cBhvr>
                                        <p:cTn id="19" dur="150" fill="hold">
                                          <p:stCondLst>
                                            <p:cond delay="0"/>
                                          </p:stCondLst>
                                        </p:cTn>
                                        <p:tgtEl>
                                          <p:spTgt spid="9"/>
                                        </p:tgtEl>
                                        <p:attrNameLst>
                                          <p:attrName>r</p:attrName>
                                        </p:attrNameLst>
                                      </p:cBhvr>
                                    </p:animRot>
                                    <p:animRot by="-240000">
                                      <p:cBhvr>
                                        <p:cTn id="20" dur="300" fill="hold">
                                          <p:stCondLst>
                                            <p:cond delay="300"/>
                                          </p:stCondLst>
                                        </p:cTn>
                                        <p:tgtEl>
                                          <p:spTgt spid="9"/>
                                        </p:tgtEl>
                                        <p:attrNameLst>
                                          <p:attrName>r</p:attrName>
                                        </p:attrNameLst>
                                      </p:cBhvr>
                                    </p:animRot>
                                    <p:animRot by="240000">
                                      <p:cBhvr>
                                        <p:cTn id="21" dur="300" fill="hold">
                                          <p:stCondLst>
                                            <p:cond delay="600"/>
                                          </p:stCondLst>
                                        </p:cTn>
                                        <p:tgtEl>
                                          <p:spTgt spid="9"/>
                                        </p:tgtEl>
                                        <p:attrNameLst>
                                          <p:attrName>r</p:attrName>
                                        </p:attrNameLst>
                                      </p:cBhvr>
                                    </p:animRot>
                                    <p:animRot by="-240000">
                                      <p:cBhvr>
                                        <p:cTn id="22" dur="300" fill="hold">
                                          <p:stCondLst>
                                            <p:cond delay="900"/>
                                          </p:stCondLst>
                                        </p:cTn>
                                        <p:tgtEl>
                                          <p:spTgt spid="9"/>
                                        </p:tgtEl>
                                        <p:attrNameLst>
                                          <p:attrName>r</p:attrName>
                                        </p:attrNameLst>
                                      </p:cBhvr>
                                    </p:animRot>
                                    <p:animRot by="120000">
                                      <p:cBhvr>
                                        <p:cTn id="23" dur="300" fill="hold">
                                          <p:stCondLst>
                                            <p:cond delay="1200"/>
                                          </p:stCondLst>
                                        </p:cTn>
                                        <p:tgtEl>
                                          <p:spTgt spid="9"/>
                                        </p:tgtEl>
                                        <p:attrNameLst>
                                          <p:attrName>r</p:attrName>
                                        </p:attrNameLst>
                                      </p:cBhvr>
                                    </p:animRot>
                                  </p:childTnLst>
                                </p:cTn>
                              </p:par>
                            </p:childTnLst>
                          </p:cTn>
                        </p:par>
                      </p:childTnLst>
                    </p:cTn>
                  </p:par>
                  <p:par>
                    <p:cTn id="24" fill="hold">
                      <p:stCondLst>
                        <p:cond delay="indefinite"/>
                      </p:stCondLst>
                      <p:childTnLst>
                        <p:par>
                          <p:cTn id="25" fill="hold">
                            <p:stCondLst>
                              <p:cond delay="0"/>
                            </p:stCondLst>
                            <p:childTnLst>
                              <p:par>
                                <p:cTn id="26" presetID="22" presetClass="exit" presetSubtype="8" fill="hold" nodeType="clickEffect">
                                  <p:stCondLst>
                                    <p:cond delay="0"/>
                                  </p:stCondLst>
                                  <p:childTnLst>
                                    <p:animEffect transition="out" filter="wipe(left)">
                                      <p:cBhvr>
                                        <p:cTn id="27" dur="250"/>
                                        <p:tgtEl>
                                          <p:spTgt spid="7"/>
                                        </p:tgtEl>
                                      </p:cBhvr>
                                    </p:animEffect>
                                    <p:set>
                                      <p:cBhvr>
                                        <p:cTn id="28" dur="1" fill="hold">
                                          <p:stCondLst>
                                            <p:cond delay="249"/>
                                          </p:stCondLst>
                                        </p:cTn>
                                        <p:tgtEl>
                                          <p:spTgt spid="7"/>
                                        </p:tgtEl>
                                        <p:attrNameLst>
                                          <p:attrName>style.visibility</p:attrName>
                                        </p:attrNameLst>
                                      </p:cBhvr>
                                      <p:to>
                                        <p:strVal val="hidden"/>
                                      </p:to>
                                    </p:set>
                                  </p:childTnLst>
                                </p:cTn>
                              </p:par>
                              <p:par>
                                <p:cTn id="29" presetID="22" presetClass="exit" presetSubtype="8" fill="hold" grpId="2" nodeType="withEffect">
                                  <p:stCondLst>
                                    <p:cond delay="0"/>
                                  </p:stCondLst>
                                  <p:childTnLst>
                                    <p:animEffect transition="out" filter="wipe(left)">
                                      <p:cBhvr>
                                        <p:cTn id="30" dur="250"/>
                                        <p:tgtEl>
                                          <p:spTgt spid="9"/>
                                        </p:tgtEl>
                                      </p:cBhvr>
                                    </p:animEffect>
                                    <p:set>
                                      <p:cBhvr>
                                        <p:cTn id="31" dur="1" fill="hold">
                                          <p:stCondLst>
                                            <p:cond delay="249"/>
                                          </p:stCondLst>
                                        </p:cTn>
                                        <p:tgtEl>
                                          <p:spTgt spid="9"/>
                                        </p:tgtEl>
                                        <p:attrNameLst>
                                          <p:attrName>style.visibility</p:attrName>
                                        </p:attrNameLst>
                                      </p:cBhvr>
                                      <p:to>
                                        <p:strVal val="hidden"/>
                                      </p:to>
                                    </p:set>
                                  </p:childTnLst>
                                </p:cTn>
                              </p:par>
                              <p:par>
                                <p:cTn id="32" presetID="22" presetClass="entr" presetSubtype="8"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left)">
                                      <p:cBhvr>
                                        <p:cTn id="34" dur="75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6" presetClass="emph" presetSubtype="0" fill="hold" nodeType="clickEffect">
                                  <p:stCondLst>
                                    <p:cond delay="0"/>
                                  </p:stCondLst>
                                  <p:childTnLst>
                                    <p:animScale>
                                      <p:cBhvr>
                                        <p:cTn id="38" dur="2000" fill="hold"/>
                                        <p:tgtEl>
                                          <p:spTgt spid="10"/>
                                        </p:tgtEl>
                                      </p:cBhvr>
                                      <p:by x="125000" y="125000"/>
                                    </p:animScale>
                                  </p:childTnLst>
                                </p:cTn>
                              </p:par>
                              <p:par>
                                <p:cTn id="39" presetID="16" presetClass="entr" presetSubtype="21" fill="hold" grpId="1" nodeType="withEffect">
                                  <p:stCondLst>
                                    <p:cond delay="500"/>
                                  </p:stCondLst>
                                  <p:childTnLst>
                                    <p:set>
                                      <p:cBhvr>
                                        <p:cTn id="40" dur="1" fill="hold">
                                          <p:stCondLst>
                                            <p:cond delay="0"/>
                                          </p:stCondLst>
                                        </p:cTn>
                                        <p:tgtEl>
                                          <p:spTgt spid="11"/>
                                        </p:tgtEl>
                                        <p:attrNameLst>
                                          <p:attrName>style.visibility</p:attrName>
                                        </p:attrNameLst>
                                      </p:cBhvr>
                                      <p:to>
                                        <p:strVal val="visible"/>
                                      </p:to>
                                    </p:set>
                                    <p:animEffect transition="in" filter="barn(inVertical)">
                                      <p:cBhvr>
                                        <p:cTn id="41" dur="750"/>
                                        <p:tgtEl>
                                          <p:spTgt spid="11"/>
                                        </p:tgtEl>
                                      </p:cBhvr>
                                    </p:animEffect>
                                  </p:childTnLst>
                                </p:cTn>
                              </p:par>
                              <p:par>
                                <p:cTn id="42" presetID="32" presetClass="emph" presetSubtype="0" fill="hold" grpId="0" nodeType="withEffect">
                                  <p:stCondLst>
                                    <p:cond delay="0"/>
                                  </p:stCondLst>
                                  <p:childTnLst>
                                    <p:animRot by="120000">
                                      <p:cBhvr>
                                        <p:cTn id="43" dur="150" fill="hold">
                                          <p:stCondLst>
                                            <p:cond delay="0"/>
                                          </p:stCondLst>
                                        </p:cTn>
                                        <p:tgtEl>
                                          <p:spTgt spid="11"/>
                                        </p:tgtEl>
                                        <p:attrNameLst>
                                          <p:attrName>r</p:attrName>
                                        </p:attrNameLst>
                                      </p:cBhvr>
                                    </p:animRot>
                                    <p:animRot by="-240000">
                                      <p:cBhvr>
                                        <p:cTn id="44" dur="300" fill="hold">
                                          <p:stCondLst>
                                            <p:cond delay="300"/>
                                          </p:stCondLst>
                                        </p:cTn>
                                        <p:tgtEl>
                                          <p:spTgt spid="11"/>
                                        </p:tgtEl>
                                        <p:attrNameLst>
                                          <p:attrName>r</p:attrName>
                                        </p:attrNameLst>
                                      </p:cBhvr>
                                    </p:animRot>
                                    <p:animRot by="240000">
                                      <p:cBhvr>
                                        <p:cTn id="45" dur="300" fill="hold">
                                          <p:stCondLst>
                                            <p:cond delay="600"/>
                                          </p:stCondLst>
                                        </p:cTn>
                                        <p:tgtEl>
                                          <p:spTgt spid="11"/>
                                        </p:tgtEl>
                                        <p:attrNameLst>
                                          <p:attrName>r</p:attrName>
                                        </p:attrNameLst>
                                      </p:cBhvr>
                                    </p:animRot>
                                    <p:animRot by="-240000">
                                      <p:cBhvr>
                                        <p:cTn id="46" dur="300" fill="hold">
                                          <p:stCondLst>
                                            <p:cond delay="900"/>
                                          </p:stCondLst>
                                        </p:cTn>
                                        <p:tgtEl>
                                          <p:spTgt spid="11"/>
                                        </p:tgtEl>
                                        <p:attrNameLst>
                                          <p:attrName>r</p:attrName>
                                        </p:attrNameLst>
                                      </p:cBhvr>
                                    </p:animRot>
                                    <p:animRot by="120000">
                                      <p:cBhvr>
                                        <p:cTn id="47" dur="300" fill="hold">
                                          <p:stCondLst>
                                            <p:cond delay="1200"/>
                                          </p:stCondLst>
                                        </p:cTn>
                                        <p:tgtEl>
                                          <p:spTgt spid="11"/>
                                        </p:tgtEl>
                                        <p:attrNameLst>
                                          <p:attrName>r</p:attrName>
                                        </p:attrNameLst>
                                      </p:cBhvr>
                                    </p:animRo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wipe(left)">
                                      <p:cBhvr>
                                        <p:cTn id="52" dur="500"/>
                                        <p:tgtEl>
                                          <p:spTgt spid="15"/>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1" nodeType="clickEffect">
                                  <p:stCondLst>
                                    <p:cond delay="0"/>
                                  </p:stCondLst>
                                  <p:childTnLst>
                                    <p:set>
                                      <p:cBhvr>
                                        <p:cTn id="56" dur="1" fill="hold">
                                          <p:stCondLst>
                                            <p:cond delay="0"/>
                                          </p:stCondLst>
                                        </p:cTn>
                                        <p:tgtEl>
                                          <p:spTgt spid="21"/>
                                        </p:tgtEl>
                                        <p:attrNameLst>
                                          <p:attrName>style.visibility</p:attrName>
                                        </p:attrNameLst>
                                      </p:cBhvr>
                                      <p:to>
                                        <p:strVal val="visible"/>
                                      </p:to>
                                    </p:set>
                                  </p:childTnLst>
                                </p:cTn>
                              </p:par>
                              <p:par>
                                <p:cTn id="57" presetID="32" presetClass="emph" presetSubtype="0" fill="hold" grpId="0" nodeType="withEffect">
                                  <p:stCondLst>
                                    <p:cond delay="0"/>
                                  </p:stCondLst>
                                  <p:childTnLst>
                                    <p:animRot by="120000">
                                      <p:cBhvr>
                                        <p:cTn id="58" dur="100" fill="hold">
                                          <p:stCondLst>
                                            <p:cond delay="0"/>
                                          </p:stCondLst>
                                        </p:cTn>
                                        <p:tgtEl>
                                          <p:spTgt spid="21"/>
                                        </p:tgtEl>
                                        <p:attrNameLst>
                                          <p:attrName>r</p:attrName>
                                        </p:attrNameLst>
                                      </p:cBhvr>
                                    </p:animRot>
                                    <p:animRot by="-240000">
                                      <p:cBhvr>
                                        <p:cTn id="59" dur="200" fill="hold">
                                          <p:stCondLst>
                                            <p:cond delay="200"/>
                                          </p:stCondLst>
                                        </p:cTn>
                                        <p:tgtEl>
                                          <p:spTgt spid="21"/>
                                        </p:tgtEl>
                                        <p:attrNameLst>
                                          <p:attrName>r</p:attrName>
                                        </p:attrNameLst>
                                      </p:cBhvr>
                                    </p:animRot>
                                    <p:animRot by="240000">
                                      <p:cBhvr>
                                        <p:cTn id="60" dur="200" fill="hold">
                                          <p:stCondLst>
                                            <p:cond delay="400"/>
                                          </p:stCondLst>
                                        </p:cTn>
                                        <p:tgtEl>
                                          <p:spTgt spid="21"/>
                                        </p:tgtEl>
                                        <p:attrNameLst>
                                          <p:attrName>r</p:attrName>
                                        </p:attrNameLst>
                                      </p:cBhvr>
                                    </p:animRot>
                                    <p:animRot by="-240000">
                                      <p:cBhvr>
                                        <p:cTn id="61" dur="200" fill="hold">
                                          <p:stCondLst>
                                            <p:cond delay="600"/>
                                          </p:stCondLst>
                                        </p:cTn>
                                        <p:tgtEl>
                                          <p:spTgt spid="21"/>
                                        </p:tgtEl>
                                        <p:attrNameLst>
                                          <p:attrName>r</p:attrName>
                                        </p:attrNameLst>
                                      </p:cBhvr>
                                    </p:animRot>
                                    <p:animRot by="120000">
                                      <p:cBhvr>
                                        <p:cTn id="62" dur="200" fill="hold">
                                          <p:stCondLst>
                                            <p:cond delay="800"/>
                                          </p:stCondLst>
                                        </p:cTn>
                                        <p:tgtEl>
                                          <p:spTgt spid="21"/>
                                        </p:tgtEl>
                                        <p:attrNameLst>
                                          <p:attrName>r</p:attrName>
                                        </p:attrNameLst>
                                      </p:cBhvr>
                                    </p:animRot>
                                  </p:childTnLst>
                                </p:cTn>
                              </p:par>
                            </p:childTnLst>
                          </p:cTn>
                        </p:par>
                      </p:childTnLst>
                    </p:cTn>
                  </p:par>
                  <p:par>
                    <p:cTn id="63" fill="hold">
                      <p:stCondLst>
                        <p:cond delay="indefinite"/>
                      </p:stCondLst>
                      <p:childTnLst>
                        <p:par>
                          <p:cTn id="64" fill="hold">
                            <p:stCondLst>
                              <p:cond delay="0"/>
                            </p:stCondLst>
                            <p:childTnLst>
                              <p:par>
                                <p:cTn id="65" presetID="2" presetClass="entr" presetSubtype="8" fill="hold" nodeType="clickEffect">
                                  <p:stCondLst>
                                    <p:cond delay="0"/>
                                  </p:stCondLst>
                                  <p:childTnLst>
                                    <p:set>
                                      <p:cBhvr>
                                        <p:cTn id="66" dur="1" fill="hold">
                                          <p:stCondLst>
                                            <p:cond delay="0"/>
                                          </p:stCondLst>
                                        </p:cTn>
                                        <p:tgtEl>
                                          <p:spTgt spid="24"/>
                                        </p:tgtEl>
                                        <p:attrNameLst>
                                          <p:attrName>style.visibility</p:attrName>
                                        </p:attrNameLst>
                                      </p:cBhvr>
                                      <p:to>
                                        <p:strVal val="visible"/>
                                      </p:to>
                                    </p:set>
                                    <p:anim calcmode="lin" valueType="num">
                                      <p:cBhvr additive="base">
                                        <p:cTn id="67" dur="500" fill="hold"/>
                                        <p:tgtEl>
                                          <p:spTgt spid="24"/>
                                        </p:tgtEl>
                                        <p:attrNameLst>
                                          <p:attrName>ppt_x</p:attrName>
                                        </p:attrNameLst>
                                      </p:cBhvr>
                                      <p:tavLst>
                                        <p:tav tm="0">
                                          <p:val>
                                            <p:strVal val="0-#ppt_w/2"/>
                                          </p:val>
                                        </p:tav>
                                        <p:tav tm="100000">
                                          <p:val>
                                            <p:strVal val="#ppt_x"/>
                                          </p:val>
                                        </p:tav>
                                      </p:tavLst>
                                    </p:anim>
                                    <p:anim calcmode="lin" valueType="num">
                                      <p:cBhvr additive="base">
                                        <p:cTn id="68" dur="500" fill="hold"/>
                                        <p:tgtEl>
                                          <p:spTgt spid="24"/>
                                        </p:tgtEl>
                                        <p:attrNameLst>
                                          <p:attrName>ppt_y</p:attrName>
                                        </p:attrNameLst>
                                      </p:cBhvr>
                                      <p:tavLst>
                                        <p:tav tm="0">
                                          <p:val>
                                            <p:strVal val="#ppt_y"/>
                                          </p:val>
                                        </p:tav>
                                        <p:tav tm="100000">
                                          <p:val>
                                            <p:strVal val="#ppt_y"/>
                                          </p:val>
                                        </p:tav>
                                      </p:tavLst>
                                    </p:anim>
                                  </p:childTnLst>
                                </p:cTn>
                              </p:par>
                              <p:par>
                                <p:cTn id="69" presetID="6" presetClass="emph" presetSubtype="0" fill="hold" nodeType="withEffect">
                                  <p:stCondLst>
                                    <p:cond delay="0"/>
                                  </p:stCondLst>
                                  <p:childTnLst>
                                    <p:animScale>
                                      <p:cBhvr>
                                        <p:cTn id="70" dur="2000" fill="hold"/>
                                        <p:tgtEl>
                                          <p:spTgt spid="24"/>
                                        </p:tgtEl>
                                      </p:cBhvr>
                                      <p:by x="125000" y="125000"/>
                                    </p:animScale>
                                  </p:childTnLst>
                                </p:cTn>
                              </p:par>
                              <p:par>
                                <p:cTn id="71" presetID="10" presetClass="exit" presetSubtype="0" fill="hold" grpId="2" nodeType="withEffect">
                                  <p:stCondLst>
                                    <p:cond delay="0"/>
                                  </p:stCondLst>
                                  <p:childTnLst>
                                    <p:animEffect transition="out" filter="fade">
                                      <p:cBhvr>
                                        <p:cTn id="72" dur="250"/>
                                        <p:tgtEl>
                                          <p:spTgt spid="11"/>
                                        </p:tgtEl>
                                      </p:cBhvr>
                                    </p:animEffect>
                                    <p:set>
                                      <p:cBhvr>
                                        <p:cTn id="73" dur="1" fill="hold">
                                          <p:stCondLst>
                                            <p:cond delay="249"/>
                                          </p:stCondLst>
                                        </p:cTn>
                                        <p:tgtEl>
                                          <p:spTgt spid="11"/>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250"/>
                                        <p:tgtEl>
                                          <p:spTgt spid="15"/>
                                        </p:tgtEl>
                                      </p:cBhvr>
                                    </p:animEffect>
                                    <p:set>
                                      <p:cBhvr>
                                        <p:cTn id="76" dur="1" fill="hold">
                                          <p:stCondLst>
                                            <p:cond delay="249"/>
                                          </p:stCondLst>
                                        </p:cTn>
                                        <p:tgtEl>
                                          <p:spTgt spid="15"/>
                                        </p:tgtEl>
                                        <p:attrNameLst>
                                          <p:attrName>style.visibility</p:attrName>
                                        </p:attrNameLst>
                                      </p:cBhvr>
                                      <p:to>
                                        <p:strVal val="hidden"/>
                                      </p:to>
                                    </p:set>
                                  </p:childTnLst>
                                </p:cTn>
                              </p:par>
                              <p:par>
                                <p:cTn id="77" presetID="2" presetClass="exit" presetSubtype="4" fill="hold" grpId="2" nodeType="withEffect">
                                  <p:stCondLst>
                                    <p:cond delay="0"/>
                                  </p:stCondLst>
                                  <p:childTnLst>
                                    <p:anim calcmode="lin" valueType="num">
                                      <p:cBhvr additive="base">
                                        <p:cTn id="78" dur="500"/>
                                        <p:tgtEl>
                                          <p:spTgt spid="21"/>
                                        </p:tgtEl>
                                        <p:attrNameLst>
                                          <p:attrName>ppt_x</p:attrName>
                                        </p:attrNameLst>
                                      </p:cBhvr>
                                      <p:tavLst>
                                        <p:tav tm="0">
                                          <p:val>
                                            <p:strVal val="ppt_x"/>
                                          </p:val>
                                        </p:tav>
                                        <p:tav tm="100000">
                                          <p:val>
                                            <p:strVal val="ppt_x"/>
                                          </p:val>
                                        </p:tav>
                                      </p:tavLst>
                                    </p:anim>
                                    <p:anim calcmode="lin" valueType="num">
                                      <p:cBhvr additive="base">
                                        <p:cTn id="79" dur="500"/>
                                        <p:tgtEl>
                                          <p:spTgt spid="21"/>
                                        </p:tgtEl>
                                        <p:attrNameLst>
                                          <p:attrName>ppt_y</p:attrName>
                                        </p:attrNameLst>
                                      </p:cBhvr>
                                      <p:tavLst>
                                        <p:tav tm="0">
                                          <p:val>
                                            <p:strVal val="ppt_y"/>
                                          </p:val>
                                        </p:tav>
                                        <p:tav tm="100000">
                                          <p:val>
                                            <p:strVal val="1+ppt_h/2"/>
                                          </p:val>
                                        </p:tav>
                                      </p:tavLst>
                                    </p:anim>
                                    <p:set>
                                      <p:cBhvr>
                                        <p:cTn id="80" dur="1" fill="hold">
                                          <p:stCondLst>
                                            <p:cond delay="499"/>
                                          </p:stCondLst>
                                        </p:cTn>
                                        <p:tgtEl>
                                          <p:spTgt spid="21"/>
                                        </p:tgtEl>
                                        <p:attrNameLst>
                                          <p:attrName>style.visibility</p:attrName>
                                        </p:attrNameLst>
                                      </p:cBhvr>
                                      <p:to>
                                        <p:strVal val="hidden"/>
                                      </p:to>
                                    </p:set>
                                  </p:childTnLst>
                                </p:cTn>
                              </p:par>
                              <p:par>
                                <p:cTn id="81" presetID="42" presetClass="exit" presetSubtype="0" fill="hold" nodeType="withEffect">
                                  <p:stCondLst>
                                    <p:cond delay="0"/>
                                  </p:stCondLst>
                                  <p:childTnLst>
                                    <p:animEffect transition="out" filter="fade">
                                      <p:cBhvr>
                                        <p:cTn id="82" dur="500"/>
                                        <p:tgtEl>
                                          <p:spTgt spid="10"/>
                                        </p:tgtEl>
                                      </p:cBhvr>
                                    </p:animEffect>
                                    <p:anim calcmode="lin" valueType="num">
                                      <p:cBhvr>
                                        <p:cTn id="83" dur="500"/>
                                        <p:tgtEl>
                                          <p:spTgt spid="10"/>
                                        </p:tgtEl>
                                        <p:attrNameLst>
                                          <p:attrName>ppt_x</p:attrName>
                                        </p:attrNameLst>
                                      </p:cBhvr>
                                      <p:tavLst>
                                        <p:tav tm="0">
                                          <p:val>
                                            <p:strVal val="ppt_x"/>
                                          </p:val>
                                        </p:tav>
                                        <p:tav tm="100000">
                                          <p:val>
                                            <p:strVal val="ppt_x"/>
                                          </p:val>
                                        </p:tav>
                                      </p:tavLst>
                                    </p:anim>
                                    <p:anim calcmode="lin" valueType="num">
                                      <p:cBhvr>
                                        <p:cTn id="84" dur="500"/>
                                        <p:tgtEl>
                                          <p:spTgt spid="10"/>
                                        </p:tgtEl>
                                        <p:attrNameLst>
                                          <p:attrName>ppt_y</p:attrName>
                                        </p:attrNameLst>
                                      </p:cBhvr>
                                      <p:tavLst>
                                        <p:tav tm="0">
                                          <p:val>
                                            <p:strVal val="ppt_y"/>
                                          </p:val>
                                        </p:tav>
                                        <p:tav tm="100000">
                                          <p:val>
                                            <p:strVal val="ppt_y+.1"/>
                                          </p:val>
                                        </p:tav>
                                      </p:tavLst>
                                    </p:anim>
                                    <p:set>
                                      <p:cBhvr>
                                        <p:cTn id="85"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animBg="1"/>
      <p:bldP spid="9" grpId="1" animBg="1"/>
      <p:bldP spid="9" grpId="2" animBg="1"/>
      <p:bldP spid="11" grpId="0" animBg="1"/>
      <p:bldP spid="11" grpId="1" animBg="1"/>
      <p:bldP spid="11" grpId="2" animBg="1"/>
      <p:bldP spid="15" grpId="0" animBg="1"/>
      <p:bldP spid="15" grpId="1" animBg="1"/>
      <p:bldP spid="21" grpId="0" animBg="1"/>
      <p:bldP spid="21" grpId="1" animBg="1"/>
      <p:bldP spid="21" grpId="2"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9116F83C-C80A-4C06-B18F-BB96E4A596B4}"/>
              </a:ext>
            </a:extLst>
          </p:cNvPr>
          <p:cNvSpPr>
            <a:spLocks noGrp="1"/>
          </p:cNvSpPr>
          <p:nvPr>
            <p:ph idx="1"/>
          </p:nvPr>
        </p:nvSpPr>
        <p:spPr/>
        <p:txBody>
          <a:bodyPr/>
          <a:lstStyle/>
          <a:p>
            <a:endParaRPr lang="en-US" dirty="0"/>
          </a:p>
        </p:txBody>
      </p:sp>
      <p:sp>
        <p:nvSpPr>
          <p:cNvPr id="6" name="Title 5">
            <a:extLst>
              <a:ext uri="{FF2B5EF4-FFF2-40B4-BE49-F238E27FC236}">
                <a16:creationId xmlns:a16="http://schemas.microsoft.com/office/drawing/2014/main" id="{89872678-3857-4030-999F-3252D80B615A}"/>
              </a:ext>
            </a:extLst>
          </p:cNvPr>
          <p:cNvSpPr>
            <a:spLocks noGrp="1"/>
          </p:cNvSpPr>
          <p:nvPr>
            <p:ph type="title"/>
          </p:nvPr>
        </p:nvSpPr>
        <p:spPr/>
        <p:txBody>
          <a:bodyPr/>
          <a:lstStyle/>
          <a:p>
            <a:r>
              <a:rPr lang="en-US" dirty="0"/>
              <a:t>Upstream/Verify</a:t>
            </a:r>
          </a:p>
        </p:txBody>
      </p:sp>
      <p:pic>
        <p:nvPicPr>
          <p:cNvPr id="3" name="Picture 2">
            <a:extLst>
              <a:ext uri="{FF2B5EF4-FFF2-40B4-BE49-F238E27FC236}">
                <a16:creationId xmlns:a16="http://schemas.microsoft.com/office/drawing/2014/main" id="{C656B5A6-F1EB-4531-9493-4E555151772D}"/>
              </a:ext>
            </a:extLst>
          </p:cNvPr>
          <p:cNvPicPr>
            <a:picLocks noChangeAspect="1"/>
          </p:cNvPicPr>
          <p:nvPr/>
        </p:nvPicPr>
        <p:blipFill rotWithShape="1">
          <a:blip r:embed="rId3"/>
          <a:srcRect l="17823" t="14998" r="41209" b="31772"/>
          <a:stretch/>
        </p:blipFill>
        <p:spPr>
          <a:xfrm>
            <a:off x="2469467" y="2301055"/>
            <a:ext cx="4994787" cy="3510118"/>
          </a:xfrm>
          <a:prstGeom prst="rect">
            <a:avLst/>
          </a:prstGeom>
          <a:ln w="38100">
            <a:solidFill>
              <a:srgbClr val="1A428A"/>
            </a:solidFill>
          </a:ln>
          <a:effectLst>
            <a:outerShdw blurRad="76200" dir="18900000" sy="23000" kx="-1200000" algn="bl" rotWithShape="0">
              <a:prstClr val="black">
                <a:alpha val="20000"/>
              </a:prstClr>
            </a:outerShdw>
          </a:effectLst>
        </p:spPr>
      </p:pic>
      <p:pic>
        <p:nvPicPr>
          <p:cNvPr id="5" name="Picture 4">
            <a:extLst>
              <a:ext uri="{FF2B5EF4-FFF2-40B4-BE49-F238E27FC236}">
                <a16:creationId xmlns:a16="http://schemas.microsoft.com/office/drawing/2014/main" id="{362BC190-03C4-42E7-9414-EC570729FF59}"/>
              </a:ext>
            </a:extLst>
          </p:cNvPr>
          <p:cNvPicPr>
            <a:picLocks noChangeAspect="1"/>
          </p:cNvPicPr>
          <p:nvPr/>
        </p:nvPicPr>
        <p:blipFill rotWithShape="1">
          <a:blip r:embed="rId4"/>
          <a:srcRect l="27823" t="14401" r="24758" b="26106"/>
          <a:stretch/>
        </p:blipFill>
        <p:spPr>
          <a:xfrm>
            <a:off x="3040527" y="1235705"/>
            <a:ext cx="7008239" cy="4755590"/>
          </a:xfrm>
          <a:prstGeom prst="rect">
            <a:avLst/>
          </a:prstGeom>
          <a:ln w="38100">
            <a:solidFill>
              <a:srgbClr val="1A428A"/>
            </a:solidFill>
          </a:ln>
          <a:effectLst>
            <a:outerShdw blurRad="76200" dir="18900000" sy="23000" kx="-1200000" algn="bl" rotWithShape="0">
              <a:prstClr val="black">
                <a:alpha val="20000"/>
              </a:prstClr>
            </a:outerShdw>
          </a:effectLst>
        </p:spPr>
      </p:pic>
      <p:sp>
        <p:nvSpPr>
          <p:cNvPr id="4" name="Rectangle 3">
            <a:extLst>
              <a:ext uri="{FF2B5EF4-FFF2-40B4-BE49-F238E27FC236}">
                <a16:creationId xmlns:a16="http://schemas.microsoft.com/office/drawing/2014/main" id="{DE7A1448-E66B-4BCA-8DE9-7CFECAA1D34E}"/>
              </a:ext>
            </a:extLst>
          </p:cNvPr>
          <p:cNvSpPr/>
          <p:nvPr/>
        </p:nvSpPr>
        <p:spPr>
          <a:xfrm>
            <a:off x="2633472" y="2148655"/>
            <a:ext cx="1024128" cy="4626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1612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6" presetClass="emph" presetSubtype="0" fill="hold" nodeType="withEffect">
                                  <p:stCondLst>
                                    <p:cond delay="0"/>
                                  </p:stCondLst>
                                  <p:childTnLst>
                                    <p:animScale>
                                      <p:cBhvr>
                                        <p:cTn id="9" dur="2000" fill="hold"/>
                                        <p:tgtEl>
                                          <p:spTgt spid="3"/>
                                        </p:tgtEl>
                                      </p:cBhvr>
                                      <p:by x="150000" y="150000"/>
                                    </p:animScale>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250" fill="hold"/>
                                        <p:tgtEl>
                                          <p:spTgt spid="4"/>
                                        </p:tgtEl>
                                        <p:attrNameLst>
                                          <p:attrName>ppt_x</p:attrName>
                                        </p:attrNameLst>
                                      </p:cBhvr>
                                      <p:tavLst>
                                        <p:tav tm="0">
                                          <p:val>
                                            <p:strVal val="#ppt_x"/>
                                          </p:val>
                                        </p:tav>
                                        <p:tav tm="100000">
                                          <p:val>
                                            <p:strVal val="#ppt_x"/>
                                          </p:val>
                                        </p:tav>
                                      </p:tavLst>
                                    </p:anim>
                                    <p:anim calcmode="lin" valueType="num">
                                      <p:cBhvr additive="base">
                                        <p:cTn id="15" dur="25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32" presetClass="emph" presetSubtype="0" fill="hold" grpId="2" nodeType="clickEffect">
                                  <p:stCondLst>
                                    <p:cond delay="0"/>
                                  </p:stCondLst>
                                  <p:childTnLst>
                                    <p:animRot by="120000">
                                      <p:cBhvr>
                                        <p:cTn id="19" dur="200" fill="hold">
                                          <p:stCondLst>
                                            <p:cond delay="0"/>
                                          </p:stCondLst>
                                        </p:cTn>
                                        <p:tgtEl>
                                          <p:spTgt spid="4"/>
                                        </p:tgtEl>
                                        <p:attrNameLst>
                                          <p:attrName>r</p:attrName>
                                        </p:attrNameLst>
                                      </p:cBhvr>
                                    </p:animRot>
                                    <p:animRot by="-240000">
                                      <p:cBhvr>
                                        <p:cTn id="20" dur="400" fill="hold">
                                          <p:stCondLst>
                                            <p:cond delay="400"/>
                                          </p:stCondLst>
                                        </p:cTn>
                                        <p:tgtEl>
                                          <p:spTgt spid="4"/>
                                        </p:tgtEl>
                                        <p:attrNameLst>
                                          <p:attrName>r</p:attrName>
                                        </p:attrNameLst>
                                      </p:cBhvr>
                                    </p:animRot>
                                    <p:animRot by="240000">
                                      <p:cBhvr>
                                        <p:cTn id="21" dur="400" fill="hold">
                                          <p:stCondLst>
                                            <p:cond delay="800"/>
                                          </p:stCondLst>
                                        </p:cTn>
                                        <p:tgtEl>
                                          <p:spTgt spid="4"/>
                                        </p:tgtEl>
                                        <p:attrNameLst>
                                          <p:attrName>r</p:attrName>
                                        </p:attrNameLst>
                                      </p:cBhvr>
                                    </p:animRot>
                                    <p:animRot by="-240000">
                                      <p:cBhvr>
                                        <p:cTn id="22" dur="400" fill="hold">
                                          <p:stCondLst>
                                            <p:cond delay="1200"/>
                                          </p:stCondLst>
                                        </p:cTn>
                                        <p:tgtEl>
                                          <p:spTgt spid="4"/>
                                        </p:tgtEl>
                                        <p:attrNameLst>
                                          <p:attrName>r</p:attrName>
                                        </p:attrNameLst>
                                      </p:cBhvr>
                                    </p:animRot>
                                    <p:animRot by="120000">
                                      <p:cBhvr>
                                        <p:cTn id="23" dur="400" fill="hold">
                                          <p:stCondLst>
                                            <p:cond delay="1600"/>
                                          </p:stCondLst>
                                        </p:cTn>
                                        <p:tgtEl>
                                          <p:spTgt spid="4"/>
                                        </p:tgtEl>
                                        <p:attrNameLst>
                                          <p:attrName>r</p:attrName>
                                        </p:attrNameLst>
                                      </p:cBhvr>
                                    </p:animRo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right)">
                                      <p:cBhvr>
                                        <p:cTn id="28" dur="500"/>
                                        <p:tgtEl>
                                          <p:spTgt spid="5"/>
                                        </p:tgtEl>
                                      </p:cBhvr>
                                    </p:animEffect>
                                  </p:childTnLst>
                                </p:cTn>
                              </p:par>
                              <p:par>
                                <p:cTn id="29" presetID="6" presetClass="emph" presetSubtype="0" fill="hold" nodeType="withEffect">
                                  <p:stCondLst>
                                    <p:cond delay="0"/>
                                  </p:stCondLst>
                                  <p:childTnLst>
                                    <p:animScale>
                                      <p:cBhvr>
                                        <p:cTn id="30" dur="2000" fill="hold"/>
                                        <p:tgtEl>
                                          <p:spTgt spid="5"/>
                                        </p:tgtEl>
                                      </p:cBhvr>
                                      <p:by x="125000" y="125000"/>
                                    </p:animScale>
                                  </p:childTnLst>
                                </p:cTn>
                              </p:par>
                              <p:par>
                                <p:cTn id="31" presetID="10" presetClass="exit" presetSubtype="0" fill="hold" nodeType="withEffect">
                                  <p:stCondLst>
                                    <p:cond delay="0"/>
                                  </p:stCondLst>
                                  <p:childTnLst>
                                    <p:animEffect transition="out" filter="fade">
                                      <p:cBhvr>
                                        <p:cTn id="32" dur="500"/>
                                        <p:tgtEl>
                                          <p:spTgt spid="3"/>
                                        </p:tgtEl>
                                      </p:cBhvr>
                                    </p:animEffect>
                                    <p:set>
                                      <p:cBhvr>
                                        <p:cTn id="33" dur="1" fill="hold">
                                          <p:stCondLst>
                                            <p:cond delay="499"/>
                                          </p:stCondLst>
                                        </p:cTn>
                                        <p:tgtEl>
                                          <p:spTgt spid="3"/>
                                        </p:tgtEl>
                                        <p:attrNameLst>
                                          <p:attrName>style.visibility</p:attrName>
                                        </p:attrNameLst>
                                      </p:cBhvr>
                                      <p:to>
                                        <p:strVal val="hidden"/>
                                      </p:to>
                                    </p:set>
                                  </p:childTnLst>
                                </p:cTn>
                              </p:par>
                              <p:par>
                                <p:cTn id="34" presetID="1" presetClass="exit" presetSubtype="0" fill="hold" grpId="1" nodeType="withEffect">
                                  <p:stCondLst>
                                    <p:cond delay="0"/>
                                  </p:stCondLst>
                                  <p:childTnLst>
                                    <p:set>
                                      <p:cBhvr>
                                        <p:cTn id="35"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4" grpId="2"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7FA940A-586C-42B3-ADA4-9117140EE1DF}"/>
              </a:ext>
            </a:extLst>
          </p:cNvPr>
          <p:cNvPicPr>
            <a:picLocks noChangeAspect="1"/>
          </p:cNvPicPr>
          <p:nvPr/>
        </p:nvPicPr>
        <p:blipFill>
          <a:blip r:embed="rId3"/>
          <a:stretch>
            <a:fillRect/>
          </a:stretch>
        </p:blipFill>
        <p:spPr>
          <a:xfrm>
            <a:off x="1965951" y="518415"/>
            <a:ext cx="7043343" cy="5758843"/>
          </a:xfrm>
          <a:prstGeom prst="rect">
            <a:avLst/>
          </a:prstGeom>
          <a:ln w="38100">
            <a:solidFill>
              <a:schemeClr val="tx1"/>
            </a:solidFill>
          </a:ln>
          <a:effectLst>
            <a:outerShdw blurRad="76200" dir="18900000" sy="23000" kx="-1200000" algn="bl" rotWithShape="0">
              <a:prstClr val="black">
                <a:alpha val="20000"/>
              </a:prstClr>
            </a:outerShdw>
          </a:effectLst>
        </p:spPr>
      </p:pic>
      <p:sp>
        <p:nvSpPr>
          <p:cNvPr id="19" name="Content Placeholder 18">
            <a:extLst>
              <a:ext uri="{FF2B5EF4-FFF2-40B4-BE49-F238E27FC236}">
                <a16:creationId xmlns:a16="http://schemas.microsoft.com/office/drawing/2014/main" id="{1458E0E7-C801-495B-AC58-C47A935BD7FA}"/>
              </a:ext>
            </a:extLst>
          </p:cNvPr>
          <p:cNvSpPr>
            <a:spLocks noGrp="1"/>
          </p:cNvSpPr>
          <p:nvPr>
            <p:ph idx="1"/>
          </p:nvPr>
        </p:nvSpPr>
        <p:spPr/>
        <p:txBody>
          <a:bodyPr/>
          <a:lstStyle/>
          <a:p>
            <a:endParaRPr lang="en-US" dirty="0"/>
          </a:p>
        </p:txBody>
      </p:sp>
      <p:sp>
        <p:nvSpPr>
          <p:cNvPr id="17" name="Title 16">
            <a:extLst>
              <a:ext uri="{FF2B5EF4-FFF2-40B4-BE49-F238E27FC236}">
                <a16:creationId xmlns:a16="http://schemas.microsoft.com/office/drawing/2014/main" id="{A5648113-462B-406F-A68B-A2F76DD551A0}"/>
              </a:ext>
            </a:extLst>
          </p:cNvPr>
          <p:cNvSpPr>
            <a:spLocks noGrp="1"/>
          </p:cNvSpPr>
          <p:nvPr>
            <p:ph type="title"/>
          </p:nvPr>
        </p:nvSpPr>
        <p:spPr/>
        <p:txBody>
          <a:bodyPr/>
          <a:lstStyle/>
          <a:p>
            <a:endParaRPr lang="en-US" dirty="0"/>
          </a:p>
        </p:txBody>
      </p:sp>
      <p:pic>
        <p:nvPicPr>
          <p:cNvPr id="2" name="Picture 1">
            <a:extLst>
              <a:ext uri="{FF2B5EF4-FFF2-40B4-BE49-F238E27FC236}">
                <a16:creationId xmlns:a16="http://schemas.microsoft.com/office/drawing/2014/main" id="{00B066C2-E783-45B8-9399-D87E3FB7E7C7}"/>
              </a:ext>
            </a:extLst>
          </p:cNvPr>
          <p:cNvPicPr>
            <a:picLocks noChangeAspect="1"/>
          </p:cNvPicPr>
          <p:nvPr/>
        </p:nvPicPr>
        <p:blipFill>
          <a:blip r:embed="rId4"/>
          <a:stretch>
            <a:fillRect/>
          </a:stretch>
        </p:blipFill>
        <p:spPr>
          <a:xfrm>
            <a:off x="222890" y="713119"/>
            <a:ext cx="9820543" cy="5431762"/>
          </a:xfrm>
          <a:prstGeom prst="rect">
            <a:avLst/>
          </a:prstGeom>
          <a:ln w="38100">
            <a:solidFill>
              <a:schemeClr val="tx1"/>
            </a:solidFill>
          </a:ln>
          <a:effectLst>
            <a:outerShdw blurRad="76200" dir="18900000" sy="23000" kx="-1200000" algn="bl" rotWithShape="0">
              <a:prstClr val="black">
                <a:alpha val="20000"/>
              </a:prstClr>
            </a:outerShdw>
          </a:effectLst>
        </p:spPr>
      </p:pic>
      <p:grpSp>
        <p:nvGrpSpPr>
          <p:cNvPr id="3" name="Group 2">
            <a:extLst>
              <a:ext uri="{FF2B5EF4-FFF2-40B4-BE49-F238E27FC236}">
                <a16:creationId xmlns:a16="http://schemas.microsoft.com/office/drawing/2014/main" id="{FD08C295-7E4D-4966-B108-FB08CBACF46B}"/>
              </a:ext>
            </a:extLst>
          </p:cNvPr>
          <p:cNvGrpSpPr/>
          <p:nvPr/>
        </p:nvGrpSpPr>
        <p:grpSpPr>
          <a:xfrm>
            <a:off x="1559463" y="1031212"/>
            <a:ext cx="9058275" cy="5010150"/>
            <a:chOff x="1566862" y="923925"/>
            <a:chExt cx="9058275" cy="5010150"/>
          </a:xfrm>
          <a:effectLst>
            <a:outerShdw blurRad="76200" dir="18900000" sy="23000" kx="-1200000" algn="bl" rotWithShape="0">
              <a:prstClr val="black">
                <a:alpha val="20000"/>
              </a:prstClr>
            </a:outerShdw>
          </a:effectLst>
        </p:grpSpPr>
        <p:pic>
          <p:nvPicPr>
            <p:cNvPr id="4" name="Picture 3">
              <a:extLst>
                <a:ext uri="{FF2B5EF4-FFF2-40B4-BE49-F238E27FC236}">
                  <a16:creationId xmlns:a16="http://schemas.microsoft.com/office/drawing/2014/main" id="{C54351B7-6759-4C6F-9724-ACB9E8B159A2}"/>
                </a:ext>
              </a:extLst>
            </p:cNvPr>
            <p:cNvPicPr>
              <a:picLocks noChangeAspect="1"/>
            </p:cNvPicPr>
            <p:nvPr/>
          </p:nvPicPr>
          <p:blipFill>
            <a:blip r:embed="rId5"/>
            <a:stretch>
              <a:fillRect/>
            </a:stretch>
          </p:blipFill>
          <p:spPr>
            <a:xfrm>
              <a:off x="1566862" y="923925"/>
              <a:ext cx="9058275" cy="5010150"/>
            </a:xfrm>
            <a:prstGeom prst="rect">
              <a:avLst/>
            </a:prstGeom>
            <a:ln w="38100">
              <a:solidFill>
                <a:schemeClr val="tx1"/>
              </a:solidFill>
            </a:ln>
          </p:spPr>
        </p:pic>
        <p:sp>
          <p:nvSpPr>
            <p:cNvPr id="5" name="Rectangle 4">
              <a:extLst>
                <a:ext uri="{FF2B5EF4-FFF2-40B4-BE49-F238E27FC236}">
                  <a16:creationId xmlns:a16="http://schemas.microsoft.com/office/drawing/2014/main" id="{FED0AD09-5FA6-451E-9CD2-F20E4F463FB0}"/>
                </a:ext>
              </a:extLst>
            </p:cNvPr>
            <p:cNvSpPr/>
            <p:nvPr/>
          </p:nvSpPr>
          <p:spPr>
            <a:xfrm>
              <a:off x="1799303" y="2930013"/>
              <a:ext cx="2989007" cy="33460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108B5FA-7E0C-4E58-B363-EF58A119C63D}"/>
              </a:ext>
            </a:extLst>
          </p:cNvPr>
          <p:cNvGrpSpPr/>
          <p:nvPr/>
        </p:nvGrpSpPr>
        <p:grpSpPr>
          <a:xfrm>
            <a:off x="2273775" y="1308728"/>
            <a:ext cx="9058275" cy="5010150"/>
            <a:chOff x="2273775" y="1308728"/>
            <a:chExt cx="9058275" cy="5010150"/>
          </a:xfrm>
          <a:effectLst>
            <a:outerShdw blurRad="76200" dir="18900000" sy="23000" kx="-1200000" algn="bl" rotWithShape="0">
              <a:prstClr val="black">
                <a:alpha val="20000"/>
              </a:prstClr>
            </a:outerShdw>
          </a:effectLst>
        </p:grpSpPr>
        <p:pic>
          <p:nvPicPr>
            <p:cNvPr id="7" name="Picture 6">
              <a:extLst>
                <a:ext uri="{FF2B5EF4-FFF2-40B4-BE49-F238E27FC236}">
                  <a16:creationId xmlns:a16="http://schemas.microsoft.com/office/drawing/2014/main" id="{3950EA51-8F72-44A5-9ABF-CB5C4D1C123F}"/>
                </a:ext>
              </a:extLst>
            </p:cNvPr>
            <p:cNvPicPr>
              <a:picLocks noChangeAspect="1"/>
            </p:cNvPicPr>
            <p:nvPr/>
          </p:nvPicPr>
          <p:blipFill>
            <a:blip r:embed="rId6"/>
            <a:stretch>
              <a:fillRect/>
            </a:stretch>
          </p:blipFill>
          <p:spPr>
            <a:xfrm>
              <a:off x="2273775" y="1308728"/>
              <a:ext cx="9058275" cy="5010150"/>
            </a:xfrm>
            <a:prstGeom prst="rect">
              <a:avLst/>
            </a:prstGeom>
            <a:ln w="38100">
              <a:solidFill>
                <a:schemeClr val="tx1"/>
              </a:solidFill>
            </a:ln>
          </p:spPr>
        </p:pic>
        <p:sp>
          <p:nvSpPr>
            <p:cNvPr id="8" name="Rectangle 7">
              <a:extLst>
                <a:ext uri="{FF2B5EF4-FFF2-40B4-BE49-F238E27FC236}">
                  <a16:creationId xmlns:a16="http://schemas.microsoft.com/office/drawing/2014/main" id="{F29070B9-7CB1-4714-8FC7-B96F6595642A}"/>
                </a:ext>
              </a:extLst>
            </p:cNvPr>
            <p:cNvSpPr/>
            <p:nvPr/>
          </p:nvSpPr>
          <p:spPr>
            <a:xfrm>
              <a:off x="2477729" y="3037300"/>
              <a:ext cx="2430094" cy="36053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DD4FE3EE-9B9A-4028-9A30-0F2E727BAD41}"/>
              </a:ext>
            </a:extLst>
          </p:cNvPr>
          <p:cNvGrpSpPr/>
          <p:nvPr/>
        </p:nvGrpSpPr>
        <p:grpSpPr>
          <a:xfrm>
            <a:off x="1108853" y="1452824"/>
            <a:ext cx="9058275" cy="5010150"/>
            <a:chOff x="1719262" y="1076325"/>
            <a:chExt cx="9058275" cy="5010150"/>
          </a:xfrm>
          <a:effectLst>
            <a:outerShdw blurRad="76200" dir="18900000" sy="23000" kx="-1200000" algn="bl" rotWithShape="0">
              <a:prstClr val="black">
                <a:alpha val="20000"/>
              </a:prstClr>
            </a:outerShdw>
          </a:effectLst>
        </p:grpSpPr>
        <p:pic>
          <p:nvPicPr>
            <p:cNvPr id="10" name="Picture 9">
              <a:extLst>
                <a:ext uri="{FF2B5EF4-FFF2-40B4-BE49-F238E27FC236}">
                  <a16:creationId xmlns:a16="http://schemas.microsoft.com/office/drawing/2014/main" id="{E5EA5862-1D5F-4575-B74D-AB9B3BCCA5A2}"/>
                </a:ext>
              </a:extLst>
            </p:cNvPr>
            <p:cNvPicPr>
              <a:picLocks noChangeAspect="1"/>
            </p:cNvPicPr>
            <p:nvPr/>
          </p:nvPicPr>
          <p:blipFill>
            <a:blip r:embed="rId7"/>
            <a:stretch>
              <a:fillRect/>
            </a:stretch>
          </p:blipFill>
          <p:spPr>
            <a:xfrm>
              <a:off x="1719262" y="1076325"/>
              <a:ext cx="9058275" cy="5010150"/>
            </a:xfrm>
            <a:prstGeom prst="rect">
              <a:avLst/>
            </a:prstGeom>
            <a:ln w="38100">
              <a:solidFill>
                <a:schemeClr val="tx1"/>
              </a:solidFill>
            </a:ln>
          </p:spPr>
        </p:pic>
        <p:sp>
          <p:nvSpPr>
            <p:cNvPr id="11" name="Rectangle 10">
              <a:extLst>
                <a:ext uri="{FF2B5EF4-FFF2-40B4-BE49-F238E27FC236}">
                  <a16:creationId xmlns:a16="http://schemas.microsoft.com/office/drawing/2014/main" id="{93FCC1B3-50F2-4081-BE6A-9B2BD65C4A3E}"/>
                </a:ext>
              </a:extLst>
            </p:cNvPr>
            <p:cNvSpPr/>
            <p:nvPr/>
          </p:nvSpPr>
          <p:spPr>
            <a:xfrm>
              <a:off x="3893573" y="2244725"/>
              <a:ext cx="2222091" cy="60663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A1DF315-7888-42A2-B73F-7B2FCBE068F0}"/>
                </a:ext>
              </a:extLst>
            </p:cNvPr>
            <p:cNvSpPr/>
            <p:nvPr/>
          </p:nvSpPr>
          <p:spPr>
            <a:xfrm>
              <a:off x="9426402" y="2930013"/>
              <a:ext cx="1114869" cy="52797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Picture 13">
            <a:extLst>
              <a:ext uri="{FF2B5EF4-FFF2-40B4-BE49-F238E27FC236}">
                <a16:creationId xmlns:a16="http://schemas.microsoft.com/office/drawing/2014/main" id="{A5493999-F986-4C07-9C92-B444B9D2C375}"/>
              </a:ext>
            </a:extLst>
          </p:cNvPr>
          <p:cNvPicPr>
            <a:picLocks noChangeAspect="1"/>
          </p:cNvPicPr>
          <p:nvPr/>
        </p:nvPicPr>
        <p:blipFill>
          <a:blip r:embed="rId8"/>
          <a:stretch>
            <a:fillRect/>
          </a:stretch>
        </p:blipFill>
        <p:spPr>
          <a:xfrm>
            <a:off x="1418415" y="636965"/>
            <a:ext cx="8439150" cy="5648325"/>
          </a:xfrm>
          <a:prstGeom prst="rect">
            <a:avLst/>
          </a:prstGeom>
          <a:ln w="38100">
            <a:solidFill>
              <a:schemeClr val="tx1"/>
            </a:solidFill>
          </a:ln>
        </p:spPr>
      </p:pic>
      <p:sp>
        <p:nvSpPr>
          <p:cNvPr id="15" name="Rectangle 14">
            <a:extLst>
              <a:ext uri="{FF2B5EF4-FFF2-40B4-BE49-F238E27FC236}">
                <a16:creationId xmlns:a16="http://schemas.microsoft.com/office/drawing/2014/main" id="{5EB031E1-953B-4835-8BD0-1A8271B16A7F}"/>
              </a:ext>
            </a:extLst>
          </p:cNvPr>
          <p:cNvSpPr/>
          <p:nvPr/>
        </p:nvSpPr>
        <p:spPr>
          <a:xfrm>
            <a:off x="4907823" y="1676400"/>
            <a:ext cx="2394677" cy="5588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22AED3B3-569D-40A1-BD99-5E5FF377DAD1}"/>
              </a:ext>
            </a:extLst>
          </p:cNvPr>
          <p:cNvPicPr>
            <a:picLocks noChangeAspect="1"/>
          </p:cNvPicPr>
          <p:nvPr/>
        </p:nvPicPr>
        <p:blipFill>
          <a:blip r:embed="rId9"/>
          <a:stretch>
            <a:fillRect/>
          </a:stretch>
        </p:blipFill>
        <p:spPr>
          <a:xfrm>
            <a:off x="3556387" y="2359437"/>
            <a:ext cx="4248150" cy="3314700"/>
          </a:xfrm>
          <a:prstGeom prst="rect">
            <a:avLst/>
          </a:prstGeom>
          <a:ln w="38100">
            <a:solidFill>
              <a:srgbClr val="1A428A"/>
            </a:solidFill>
          </a:ln>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17405181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750"/>
                                        <p:tgtEl>
                                          <p:spTgt spid="13"/>
                                        </p:tgtEl>
                                      </p:cBhvr>
                                    </p:animEffect>
                                    <p:set>
                                      <p:cBhvr>
                                        <p:cTn id="12" dur="1" fill="hold">
                                          <p:stCondLst>
                                            <p:cond delay="749"/>
                                          </p:stCondLst>
                                        </p:cTn>
                                        <p:tgtEl>
                                          <p:spTgt spid="13"/>
                                        </p:tgtEl>
                                        <p:attrNameLst>
                                          <p:attrName>style.visibility</p:attrName>
                                        </p:attrNameLst>
                                      </p:cBhvr>
                                      <p:to>
                                        <p:strVal val="hidden"/>
                                      </p:to>
                                    </p:set>
                                  </p:childTnLst>
                                </p:cTn>
                              </p:par>
                              <p:par>
                                <p:cTn id="13" presetID="22" presetClass="entr" presetSubtype="1"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up)">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xit" presetSubtype="32" fill="hold" nodeType="clickEffect">
                                  <p:stCondLst>
                                    <p:cond delay="0"/>
                                  </p:stCondLst>
                                  <p:childTnLst>
                                    <p:anim calcmode="lin" valueType="num">
                                      <p:cBhvr>
                                        <p:cTn id="19" dur="500"/>
                                        <p:tgtEl>
                                          <p:spTgt spid="2"/>
                                        </p:tgtEl>
                                        <p:attrNameLst>
                                          <p:attrName>ppt_w</p:attrName>
                                        </p:attrNameLst>
                                      </p:cBhvr>
                                      <p:tavLst>
                                        <p:tav tm="0">
                                          <p:val>
                                            <p:strVal val="ppt_w"/>
                                          </p:val>
                                        </p:tav>
                                        <p:tav tm="100000">
                                          <p:val>
                                            <p:fltVal val="0"/>
                                          </p:val>
                                        </p:tav>
                                      </p:tavLst>
                                    </p:anim>
                                    <p:anim calcmode="lin" valueType="num">
                                      <p:cBhvr>
                                        <p:cTn id="20" dur="500"/>
                                        <p:tgtEl>
                                          <p:spTgt spid="2"/>
                                        </p:tgtEl>
                                        <p:attrNameLst>
                                          <p:attrName>ppt_h</p:attrName>
                                        </p:attrNameLst>
                                      </p:cBhvr>
                                      <p:tavLst>
                                        <p:tav tm="0">
                                          <p:val>
                                            <p:strVal val="ppt_h"/>
                                          </p:val>
                                        </p:tav>
                                        <p:tav tm="100000">
                                          <p:val>
                                            <p:fltVal val="0"/>
                                          </p:val>
                                        </p:tav>
                                      </p:tavLst>
                                    </p:anim>
                                    <p:animEffect transition="out" filter="fade">
                                      <p:cBhvr>
                                        <p:cTn id="21" dur="500"/>
                                        <p:tgtEl>
                                          <p:spTgt spid="2"/>
                                        </p:tgtEl>
                                      </p:cBhvr>
                                    </p:animEffect>
                                    <p:set>
                                      <p:cBhvr>
                                        <p:cTn id="22" dur="1" fill="hold">
                                          <p:stCondLst>
                                            <p:cond delay="499"/>
                                          </p:stCondLst>
                                        </p:cTn>
                                        <p:tgtEl>
                                          <p:spTgt spid="2"/>
                                        </p:tgtEl>
                                        <p:attrNameLst>
                                          <p:attrName>style.visibility</p:attrName>
                                        </p:attrNameLst>
                                      </p:cBhvr>
                                      <p:to>
                                        <p:strVal val="hidden"/>
                                      </p:to>
                                    </p:set>
                                  </p:childTnLst>
                                </p:cTn>
                              </p:par>
                              <p:par>
                                <p:cTn id="23" presetID="22" presetClass="entr" presetSubtype="1"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up)">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3" presetClass="exit" presetSubtype="32" fill="hold" nodeType="clickEffect">
                                  <p:stCondLst>
                                    <p:cond delay="0"/>
                                  </p:stCondLst>
                                  <p:childTnLst>
                                    <p:animEffect transition="out" filter="plus(out)">
                                      <p:cBhvr>
                                        <p:cTn id="29" dur="1000"/>
                                        <p:tgtEl>
                                          <p:spTgt spid="3"/>
                                        </p:tgtEl>
                                      </p:cBhvr>
                                    </p:animEffect>
                                    <p:set>
                                      <p:cBhvr>
                                        <p:cTn id="30" dur="1" fill="hold">
                                          <p:stCondLst>
                                            <p:cond delay="999"/>
                                          </p:stCondLst>
                                        </p:cTn>
                                        <p:tgtEl>
                                          <p:spTgt spid="3"/>
                                        </p:tgtEl>
                                        <p:attrNameLst>
                                          <p:attrName>style.visibility</p:attrName>
                                        </p:attrNameLst>
                                      </p:cBhvr>
                                      <p:to>
                                        <p:strVal val="hidden"/>
                                      </p:to>
                                    </p:set>
                                  </p:childTnLst>
                                </p:cTn>
                              </p:par>
                              <p:par>
                                <p:cTn id="31" presetID="22" presetClass="entr" presetSubtype="1" fill="hold"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ipe(up)">
                                      <p:cBhvr>
                                        <p:cTn id="33" dur="5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20" presetClass="exit" presetSubtype="0" fill="hold" nodeType="clickEffect">
                                  <p:stCondLst>
                                    <p:cond delay="0"/>
                                  </p:stCondLst>
                                  <p:childTnLst>
                                    <p:animEffect transition="out" filter="wedge">
                                      <p:cBhvr>
                                        <p:cTn id="37" dur="1750"/>
                                        <p:tgtEl>
                                          <p:spTgt spid="6"/>
                                        </p:tgtEl>
                                      </p:cBhvr>
                                    </p:animEffect>
                                    <p:set>
                                      <p:cBhvr>
                                        <p:cTn id="38" dur="1" fill="hold">
                                          <p:stCondLst>
                                            <p:cond delay="1749"/>
                                          </p:stCondLst>
                                        </p:cTn>
                                        <p:tgtEl>
                                          <p:spTgt spid="6"/>
                                        </p:tgtEl>
                                        <p:attrNameLst>
                                          <p:attrName>style.visibility</p:attrName>
                                        </p:attrNameLst>
                                      </p:cBhvr>
                                      <p:to>
                                        <p:strVal val="hidden"/>
                                      </p:to>
                                    </p:set>
                                  </p:childTnLst>
                                </p:cTn>
                              </p:par>
                              <p:par>
                                <p:cTn id="39" presetID="22" presetClass="entr" presetSubtype="1" fill="hold"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up)">
                                      <p:cBhvr>
                                        <p:cTn id="41" dur="500"/>
                                        <p:tgtEl>
                                          <p:spTgt spid="9"/>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up)">
                                      <p:cBhvr>
                                        <p:cTn id="46" dur="500"/>
                                        <p:tgtEl>
                                          <p:spTgt spid="14"/>
                                        </p:tgtEl>
                                      </p:cBhvr>
                                    </p:animEffect>
                                  </p:childTnLst>
                                </p:cTn>
                              </p:par>
                              <p:par>
                                <p:cTn id="47" presetID="6" presetClass="entr" presetSubtype="16" fill="hold" grpId="0" nodeType="with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circle(in)">
                                      <p:cBhvr>
                                        <p:cTn id="49" dur="2000"/>
                                        <p:tgtEl>
                                          <p:spTgt spid="15"/>
                                        </p:tgtEl>
                                      </p:cBhvr>
                                    </p:animEffect>
                                  </p:childTnLst>
                                </p:cTn>
                              </p:par>
                              <p:par>
                                <p:cTn id="50" presetID="32" presetClass="emph" presetSubtype="0" fill="hold" grpId="1" nodeType="withEffect">
                                  <p:stCondLst>
                                    <p:cond delay="0"/>
                                  </p:stCondLst>
                                  <p:childTnLst>
                                    <p:animRot by="120000">
                                      <p:cBhvr>
                                        <p:cTn id="51" dur="150" fill="hold">
                                          <p:stCondLst>
                                            <p:cond delay="0"/>
                                          </p:stCondLst>
                                        </p:cTn>
                                        <p:tgtEl>
                                          <p:spTgt spid="15"/>
                                        </p:tgtEl>
                                        <p:attrNameLst>
                                          <p:attrName>r</p:attrName>
                                        </p:attrNameLst>
                                      </p:cBhvr>
                                    </p:animRot>
                                    <p:animRot by="-240000">
                                      <p:cBhvr>
                                        <p:cTn id="52" dur="300" fill="hold">
                                          <p:stCondLst>
                                            <p:cond delay="300"/>
                                          </p:stCondLst>
                                        </p:cTn>
                                        <p:tgtEl>
                                          <p:spTgt spid="15"/>
                                        </p:tgtEl>
                                        <p:attrNameLst>
                                          <p:attrName>r</p:attrName>
                                        </p:attrNameLst>
                                      </p:cBhvr>
                                    </p:animRot>
                                    <p:animRot by="240000">
                                      <p:cBhvr>
                                        <p:cTn id="53" dur="300" fill="hold">
                                          <p:stCondLst>
                                            <p:cond delay="600"/>
                                          </p:stCondLst>
                                        </p:cTn>
                                        <p:tgtEl>
                                          <p:spTgt spid="15"/>
                                        </p:tgtEl>
                                        <p:attrNameLst>
                                          <p:attrName>r</p:attrName>
                                        </p:attrNameLst>
                                      </p:cBhvr>
                                    </p:animRot>
                                    <p:animRot by="-240000">
                                      <p:cBhvr>
                                        <p:cTn id="54" dur="300" fill="hold">
                                          <p:stCondLst>
                                            <p:cond delay="900"/>
                                          </p:stCondLst>
                                        </p:cTn>
                                        <p:tgtEl>
                                          <p:spTgt spid="15"/>
                                        </p:tgtEl>
                                        <p:attrNameLst>
                                          <p:attrName>r</p:attrName>
                                        </p:attrNameLst>
                                      </p:cBhvr>
                                    </p:animRot>
                                    <p:animRot by="120000">
                                      <p:cBhvr>
                                        <p:cTn id="55" dur="300" fill="hold">
                                          <p:stCondLst>
                                            <p:cond delay="1200"/>
                                          </p:stCondLst>
                                        </p:cTn>
                                        <p:tgtEl>
                                          <p:spTgt spid="15"/>
                                        </p:tgtEl>
                                        <p:attrNameLst>
                                          <p:attrName>r</p:attrName>
                                        </p:attrNameLst>
                                      </p:cBhvr>
                                    </p:animRo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nodeType="click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wipe(down)">
                                      <p:cBhvr>
                                        <p:cTn id="6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12626-A1AC-4916-972A-F72E9769B847}"/>
              </a:ext>
            </a:extLst>
          </p:cNvPr>
          <p:cNvSpPr>
            <a:spLocks noGrp="1"/>
          </p:cNvSpPr>
          <p:nvPr>
            <p:ph type="title"/>
          </p:nvPr>
        </p:nvSpPr>
        <p:spPr/>
        <p:txBody>
          <a:bodyPr/>
          <a:lstStyle/>
          <a:p>
            <a:r>
              <a:rPr lang="en-US" dirty="0"/>
              <a:t>Trucks</a:t>
            </a:r>
          </a:p>
        </p:txBody>
      </p:sp>
      <p:sp>
        <p:nvSpPr>
          <p:cNvPr id="3" name="Content Placeholder 2">
            <a:extLst>
              <a:ext uri="{FF2B5EF4-FFF2-40B4-BE49-F238E27FC236}">
                <a16:creationId xmlns:a16="http://schemas.microsoft.com/office/drawing/2014/main" id="{C96B6E5C-049C-472F-B112-3B68F431D92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D374EFA8-8E21-4F6D-8540-A7A37D1E088B}"/>
              </a:ext>
            </a:extLst>
          </p:cNvPr>
          <p:cNvPicPr>
            <a:picLocks noChangeAspect="1"/>
          </p:cNvPicPr>
          <p:nvPr/>
        </p:nvPicPr>
        <p:blipFill>
          <a:blip r:embed="rId3"/>
          <a:stretch>
            <a:fillRect/>
          </a:stretch>
        </p:blipFill>
        <p:spPr>
          <a:xfrm>
            <a:off x="1584569" y="484371"/>
            <a:ext cx="8844764" cy="5916430"/>
          </a:xfrm>
          <a:prstGeom prst="rect">
            <a:avLst/>
          </a:prstGeom>
          <a:ln w="38100">
            <a:solidFill>
              <a:srgbClr val="1A428A"/>
            </a:solidFill>
          </a:ln>
          <a:effectLst>
            <a:outerShdw blurRad="76200" dir="18900000" sy="23000" kx="-1200000" algn="bl" rotWithShape="0">
              <a:prstClr val="black">
                <a:alpha val="20000"/>
              </a:prstClr>
            </a:outerShdw>
          </a:effectLst>
        </p:spPr>
      </p:pic>
      <p:pic>
        <p:nvPicPr>
          <p:cNvPr id="5" name="Picture 4">
            <a:extLst>
              <a:ext uri="{FF2B5EF4-FFF2-40B4-BE49-F238E27FC236}">
                <a16:creationId xmlns:a16="http://schemas.microsoft.com/office/drawing/2014/main" id="{68CB9DE1-A478-46FB-8EF3-547DA37A76B3}"/>
              </a:ext>
            </a:extLst>
          </p:cNvPr>
          <p:cNvPicPr>
            <a:picLocks noChangeAspect="1"/>
          </p:cNvPicPr>
          <p:nvPr/>
        </p:nvPicPr>
        <p:blipFill>
          <a:blip r:embed="rId4"/>
          <a:stretch>
            <a:fillRect/>
          </a:stretch>
        </p:blipFill>
        <p:spPr>
          <a:xfrm>
            <a:off x="2479235" y="1017061"/>
            <a:ext cx="7209145" cy="4823878"/>
          </a:xfrm>
          <a:prstGeom prst="rect">
            <a:avLst/>
          </a:prstGeom>
          <a:ln w="38100">
            <a:solidFill>
              <a:srgbClr val="1A428A"/>
            </a:solidFill>
          </a:ln>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12208262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6" presetClass="emph" presetSubtype="0" fill="hold" nodeType="withEffect">
                                  <p:stCondLst>
                                    <p:cond delay="0"/>
                                  </p:stCondLst>
                                  <p:childTnLst>
                                    <p:animScale>
                                      <p:cBhvr>
                                        <p:cTn id="11" dur="2000" fill="hold"/>
                                        <p:tgtEl>
                                          <p:spTgt spid="4"/>
                                        </p:tgtEl>
                                      </p:cBhvr>
                                      <p:by x="115000" y="115000"/>
                                    </p:animScale>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6" presetClass="emph" presetSubtype="0" fill="hold" nodeType="clickEffect">
                                  <p:stCondLst>
                                    <p:cond delay="0"/>
                                  </p:stCondLst>
                                  <p:childTnLst>
                                    <p:animScale>
                                      <p:cBhvr>
                                        <p:cTn id="22" dur="2000" fill="hold"/>
                                        <p:tgtEl>
                                          <p:spTgt spid="5"/>
                                        </p:tgtEl>
                                      </p:cBhvr>
                                      <p:by x="125000" y="12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0749B11-070E-40BA-917B-435A33DBA184}"/>
              </a:ext>
            </a:extLst>
          </p:cNvPr>
          <p:cNvSpPr>
            <a:spLocks noGrp="1"/>
          </p:cNvSpPr>
          <p:nvPr>
            <p:ph type="title"/>
          </p:nvPr>
        </p:nvSpPr>
        <p:spPr/>
        <p:txBody>
          <a:bodyPr/>
          <a:lstStyle/>
          <a:p>
            <a:r>
              <a:rPr lang="en-US" dirty="0"/>
              <a:t>Server Changes</a:t>
            </a:r>
          </a:p>
        </p:txBody>
      </p:sp>
      <p:grpSp>
        <p:nvGrpSpPr>
          <p:cNvPr id="14" name="Group 13">
            <a:extLst>
              <a:ext uri="{FF2B5EF4-FFF2-40B4-BE49-F238E27FC236}">
                <a16:creationId xmlns:a16="http://schemas.microsoft.com/office/drawing/2014/main" id="{CF8119A9-8085-4BFF-90DA-93AC60A591D5}"/>
              </a:ext>
            </a:extLst>
          </p:cNvPr>
          <p:cNvGrpSpPr/>
          <p:nvPr/>
        </p:nvGrpSpPr>
        <p:grpSpPr>
          <a:xfrm>
            <a:off x="1169908" y="-36292"/>
            <a:ext cx="7924661" cy="6206398"/>
            <a:chOff x="645598" y="279717"/>
            <a:chExt cx="6898222" cy="5673374"/>
          </a:xfrm>
          <a:effectLst>
            <a:outerShdw blurRad="76200" dir="13500000" sy="23000" kx="1200000" algn="br" rotWithShape="0">
              <a:prstClr val="black">
                <a:alpha val="20000"/>
              </a:prstClr>
            </a:outerShdw>
          </a:effectLst>
        </p:grpSpPr>
        <p:pic>
          <p:nvPicPr>
            <p:cNvPr id="6" name="Picture 5">
              <a:extLst>
                <a:ext uri="{FF2B5EF4-FFF2-40B4-BE49-F238E27FC236}">
                  <a16:creationId xmlns:a16="http://schemas.microsoft.com/office/drawing/2014/main" id="{EF620CB6-3BC8-454A-AFB2-49E913B57E1A}"/>
                </a:ext>
              </a:extLst>
            </p:cNvPr>
            <p:cNvPicPr>
              <a:picLocks noChangeAspect="1"/>
            </p:cNvPicPr>
            <p:nvPr/>
          </p:nvPicPr>
          <p:blipFill>
            <a:blip r:embed="rId3"/>
            <a:stretch>
              <a:fillRect/>
            </a:stretch>
          </p:blipFill>
          <p:spPr>
            <a:xfrm>
              <a:off x="723920" y="279717"/>
              <a:ext cx="6819900" cy="5648325"/>
            </a:xfrm>
            <a:prstGeom prst="rect">
              <a:avLst/>
            </a:prstGeom>
            <a:ln w="38100">
              <a:solidFill>
                <a:schemeClr val="tx1"/>
              </a:solidFill>
            </a:ln>
          </p:spPr>
        </p:pic>
        <p:sp>
          <p:nvSpPr>
            <p:cNvPr id="10" name="Rectangle 9">
              <a:extLst>
                <a:ext uri="{FF2B5EF4-FFF2-40B4-BE49-F238E27FC236}">
                  <a16:creationId xmlns:a16="http://schemas.microsoft.com/office/drawing/2014/main" id="{D002FB19-EF51-4E1B-AC51-6D78D34549AC}"/>
                </a:ext>
              </a:extLst>
            </p:cNvPr>
            <p:cNvSpPr/>
            <p:nvPr/>
          </p:nvSpPr>
          <p:spPr>
            <a:xfrm>
              <a:off x="645598" y="5481327"/>
              <a:ext cx="2725271" cy="4717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5BC6A30A-80D9-40AF-B3AD-B56AD3F9990F}"/>
              </a:ext>
            </a:extLst>
          </p:cNvPr>
          <p:cNvGrpSpPr/>
          <p:nvPr/>
        </p:nvGrpSpPr>
        <p:grpSpPr>
          <a:xfrm>
            <a:off x="3570628" y="433642"/>
            <a:ext cx="7512424" cy="6226139"/>
            <a:chOff x="2734235" y="837790"/>
            <a:chExt cx="6913955" cy="5648325"/>
          </a:xfrm>
          <a:effectLst>
            <a:outerShdw blurRad="76200" dir="13500000" sy="23000" kx="1200000" algn="br" rotWithShape="0">
              <a:prstClr val="black">
                <a:alpha val="20000"/>
              </a:prstClr>
            </a:outerShdw>
          </a:effectLst>
        </p:grpSpPr>
        <p:pic>
          <p:nvPicPr>
            <p:cNvPr id="4" name="Picture 3">
              <a:extLst>
                <a:ext uri="{FF2B5EF4-FFF2-40B4-BE49-F238E27FC236}">
                  <a16:creationId xmlns:a16="http://schemas.microsoft.com/office/drawing/2014/main" id="{7807EB02-0D56-4DD4-866E-812876FFE1FD}"/>
                </a:ext>
              </a:extLst>
            </p:cNvPr>
            <p:cNvPicPr>
              <a:picLocks noChangeAspect="1"/>
            </p:cNvPicPr>
            <p:nvPr/>
          </p:nvPicPr>
          <p:blipFill>
            <a:blip r:embed="rId4"/>
            <a:stretch>
              <a:fillRect/>
            </a:stretch>
          </p:blipFill>
          <p:spPr>
            <a:xfrm>
              <a:off x="2828290" y="837790"/>
              <a:ext cx="6819900" cy="5648325"/>
            </a:xfrm>
            <a:prstGeom prst="rect">
              <a:avLst/>
            </a:prstGeom>
            <a:ln w="38100">
              <a:solidFill>
                <a:schemeClr val="tx1"/>
              </a:solidFill>
            </a:ln>
          </p:spPr>
        </p:pic>
        <p:sp>
          <p:nvSpPr>
            <p:cNvPr id="9" name="Rectangle 8">
              <a:extLst>
                <a:ext uri="{FF2B5EF4-FFF2-40B4-BE49-F238E27FC236}">
                  <a16:creationId xmlns:a16="http://schemas.microsoft.com/office/drawing/2014/main" id="{EF22AC43-15A8-4367-A710-068EADB4B537}"/>
                </a:ext>
              </a:extLst>
            </p:cNvPr>
            <p:cNvSpPr/>
            <p:nvPr/>
          </p:nvSpPr>
          <p:spPr>
            <a:xfrm>
              <a:off x="2734235" y="6014351"/>
              <a:ext cx="2725271" cy="4717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D70CFABE-B129-4A71-900E-C296003B21F3}"/>
              </a:ext>
            </a:extLst>
          </p:cNvPr>
          <p:cNvGrpSpPr/>
          <p:nvPr/>
        </p:nvGrpSpPr>
        <p:grpSpPr>
          <a:xfrm>
            <a:off x="3503599" y="449888"/>
            <a:ext cx="6687872" cy="5195880"/>
            <a:chOff x="5645846" y="1162779"/>
            <a:chExt cx="6135598" cy="4928681"/>
          </a:xfrm>
          <a:effectLst>
            <a:outerShdw blurRad="76200" dir="13500000" sy="23000" kx="1200000" algn="br" rotWithShape="0">
              <a:prstClr val="black">
                <a:alpha val="20000"/>
              </a:prstClr>
            </a:outerShdw>
          </a:effectLst>
        </p:grpSpPr>
        <p:pic>
          <p:nvPicPr>
            <p:cNvPr id="5" name="Picture 4">
              <a:extLst>
                <a:ext uri="{FF2B5EF4-FFF2-40B4-BE49-F238E27FC236}">
                  <a16:creationId xmlns:a16="http://schemas.microsoft.com/office/drawing/2014/main" id="{051745D7-D0BA-4971-B9DC-2B8E0A41DCF8}"/>
                </a:ext>
              </a:extLst>
            </p:cNvPr>
            <p:cNvPicPr>
              <a:picLocks noChangeAspect="1"/>
            </p:cNvPicPr>
            <p:nvPr/>
          </p:nvPicPr>
          <p:blipFill>
            <a:blip r:embed="rId5"/>
            <a:stretch>
              <a:fillRect/>
            </a:stretch>
          </p:blipFill>
          <p:spPr>
            <a:xfrm>
              <a:off x="5830457" y="1162779"/>
              <a:ext cx="5950987" cy="4928681"/>
            </a:xfrm>
            <a:prstGeom prst="rect">
              <a:avLst/>
            </a:prstGeom>
            <a:ln w="38100">
              <a:solidFill>
                <a:schemeClr val="tx1"/>
              </a:solidFill>
            </a:ln>
          </p:spPr>
        </p:pic>
        <p:sp>
          <p:nvSpPr>
            <p:cNvPr id="11" name="Rectangle 10">
              <a:extLst>
                <a:ext uri="{FF2B5EF4-FFF2-40B4-BE49-F238E27FC236}">
                  <a16:creationId xmlns:a16="http://schemas.microsoft.com/office/drawing/2014/main" id="{D2A8452B-7B48-4519-8429-BCAEDAB62257}"/>
                </a:ext>
              </a:extLst>
            </p:cNvPr>
            <p:cNvSpPr/>
            <p:nvPr/>
          </p:nvSpPr>
          <p:spPr>
            <a:xfrm>
              <a:off x="5645846" y="5258951"/>
              <a:ext cx="2725271" cy="4717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EE947D9D-F3D5-4461-A344-3D121E8075E8}"/>
              </a:ext>
            </a:extLst>
          </p:cNvPr>
          <p:cNvPicPr>
            <a:picLocks noChangeAspect="1"/>
          </p:cNvPicPr>
          <p:nvPr/>
        </p:nvPicPr>
        <p:blipFill>
          <a:blip r:embed="rId6"/>
          <a:stretch>
            <a:fillRect/>
          </a:stretch>
        </p:blipFill>
        <p:spPr>
          <a:xfrm>
            <a:off x="3322079" y="1119940"/>
            <a:ext cx="5547841" cy="4618120"/>
          </a:xfrm>
          <a:prstGeom prst="rect">
            <a:avLst/>
          </a:prstGeom>
          <a:ln w="38100">
            <a:solidFill>
              <a:srgbClr val="1A428A"/>
            </a:solidFill>
          </a:ln>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38352979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6" presetClass="emph" presetSubtype="0" fill="hold" nodeType="withEffect">
                                  <p:stCondLst>
                                    <p:cond delay="0"/>
                                  </p:stCondLst>
                                  <p:childTnLst>
                                    <p:animScale>
                                      <p:cBhvr>
                                        <p:cTn id="11" dur="2000" fill="hold"/>
                                        <p:tgtEl>
                                          <p:spTgt spid="12"/>
                                        </p:tgtEl>
                                      </p:cBhvr>
                                      <p:by x="111000" y="111000"/>
                                    </p:animScale>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1000"/>
                                        <p:tgtEl>
                                          <p:spTgt spid="14"/>
                                        </p:tgtEl>
                                      </p:cBhvr>
                                    </p:animEffect>
                                    <p:anim calcmode="lin" valueType="num">
                                      <p:cBhvr>
                                        <p:cTn id="17" dur="1000" fill="hold"/>
                                        <p:tgtEl>
                                          <p:spTgt spid="14"/>
                                        </p:tgtEl>
                                        <p:attrNameLst>
                                          <p:attrName>ppt_x</p:attrName>
                                        </p:attrNameLst>
                                      </p:cBhvr>
                                      <p:tavLst>
                                        <p:tav tm="0">
                                          <p:val>
                                            <p:strVal val="#ppt_x"/>
                                          </p:val>
                                        </p:tav>
                                        <p:tav tm="100000">
                                          <p:val>
                                            <p:strVal val="#ppt_x"/>
                                          </p:val>
                                        </p:tav>
                                      </p:tavLst>
                                    </p:anim>
                                    <p:anim calcmode="lin" valueType="num">
                                      <p:cBhvr>
                                        <p:cTn id="18" dur="1000" fill="hold"/>
                                        <p:tgtEl>
                                          <p:spTgt spid="14"/>
                                        </p:tgtEl>
                                        <p:attrNameLst>
                                          <p:attrName>ppt_y</p:attrName>
                                        </p:attrNameLst>
                                      </p:cBhvr>
                                      <p:tavLst>
                                        <p:tav tm="0">
                                          <p:val>
                                            <p:strVal val="#ppt_y+.1"/>
                                          </p:val>
                                        </p:tav>
                                        <p:tav tm="100000">
                                          <p:val>
                                            <p:strVal val="#ppt_y"/>
                                          </p:val>
                                        </p:tav>
                                      </p:tavLst>
                                    </p:anim>
                                  </p:childTnLst>
                                </p:cTn>
                              </p:par>
                              <p:par>
                                <p:cTn id="19" presetID="42" presetClass="exit" presetSubtype="0" fill="hold" nodeType="withEffect">
                                  <p:stCondLst>
                                    <p:cond delay="0"/>
                                  </p:stCondLst>
                                  <p:childTnLst>
                                    <p:animEffect transition="out" filter="fade">
                                      <p:cBhvr>
                                        <p:cTn id="20" dur="500"/>
                                        <p:tgtEl>
                                          <p:spTgt spid="12"/>
                                        </p:tgtEl>
                                      </p:cBhvr>
                                    </p:animEffect>
                                    <p:anim calcmode="lin" valueType="num">
                                      <p:cBhvr>
                                        <p:cTn id="21" dur="500"/>
                                        <p:tgtEl>
                                          <p:spTgt spid="12"/>
                                        </p:tgtEl>
                                        <p:attrNameLst>
                                          <p:attrName>ppt_x</p:attrName>
                                        </p:attrNameLst>
                                      </p:cBhvr>
                                      <p:tavLst>
                                        <p:tav tm="0">
                                          <p:val>
                                            <p:strVal val="ppt_x"/>
                                          </p:val>
                                        </p:tav>
                                        <p:tav tm="100000">
                                          <p:val>
                                            <p:strVal val="ppt_x"/>
                                          </p:val>
                                        </p:tav>
                                      </p:tavLst>
                                    </p:anim>
                                    <p:anim calcmode="lin" valueType="num">
                                      <p:cBhvr>
                                        <p:cTn id="22" dur="500"/>
                                        <p:tgtEl>
                                          <p:spTgt spid="12"/>
                                        </p:tgtEl>
                                        <p:attrNameLst>
                                          <p:attrName>ppt_y</p:attrName>
                                        </p:attrNameLst>
                                      </p:cBhvr>
                                      <p:tavLst>
                                        <p:tav tm="0">
                                          <p:val>
                                            <p:strVal val="ppt_y"/>
                                          </p:val>
                                        </p:tav>
                                        <p:tav tm="100000">
                                          <p:val>
                                            <p:strVal val="ppt_y+.1"/>
                                          </p:val>
                                        </p:tav>
                                      </p:tavLst>
                                    </p:anim>
                                    <p:set>
                                      <p:cBhvr>
                                        <p:cTn id="23" dur="1" fill="hold">
                                          <p:stCondLst>
                                            <p:cond delay="499"/>
                                          </p:stCondLst>
                                        </p:cTn>
                                        <p:tgtEl>
                                          <p:spTgt spid="1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1000"/>
                                        <p:tgtEl>
                                          <p:spTgt spid="13"/>
                                        </p:tgtEl>
                                      </p:cBhvr>
                                    </p:animEffect>
                                    <p:anim calcmode="lin" valueType="num">
                                      <p:cBhvr>
                                        <p:cTn id="29" dur="1000" fill="hold"/>
                                        <p:tgtEl>
                                          <p:spTgt spid="13"/>
                                        </p:tgtEl>
                                        <p:attrNameLst>
                                          <p:attrName>ppt_x</p:attrName>
                                        </p:attrNameLst>
                                      </p:cBhvr>
                                      <p:tavLst>
                                        <p:tav tm="0">
                                          <p:val>
                                            <p:strVal val="#ppt_x"/>
                                          </p:val>
                                        </p:tav>
                                        <p:tav tm="100000">
                                          <p:val>
                                            <p:strVal val="#ppt_x"/>
                                          </p:val>
                                        </p:tav>
                                      </p:tavLst>
                                    </p:anim>
                                    <p:anim calcmode="lin" valueType="num">
                                      <p:cBhvr>
                                        <p:cTn id="30" dur="1000" fill="hold"/>
                                        <p:tgtEl>
                                          <p:spTgt spid="13"/>
                                        </p:tgtEl>
                                        <p:attrNameLst>
                                          <p:attrName>ppt_y</p:attrName>
                                        </p:attrNameLst>
                                      </p:cBhvr>
                                      <p:tavLst>
                                        <p:tav tm="0">
                                          <p:val>
                                            <p:strVal val="#ppt_y+.1"/>
                                          </p:val>
                                        </p:tav>
                                        <p:tav tm="100000">
                                          <p:val>
                                            <p:strVal val="#ppt_y"/>
                                          </p:val>
                                        </p:tav>
                                      </p:tavLst>
                                    </p:anim>
                                  </p:childTnLst>
                                </p:cTn>
                              </p:par>
                              <p:par>
                                <p:cTn id="31" presetID="42" presetClass="exit" presetSubtype="0" fill="hold" nodeType="withEffect">
                                  <p:stCondLst>
                                    <p:cond delay="0"/>
                                  </p:stCondLst>
                                  <p:childTnLst>
                                    <p:animEffect transition="out" filter="fade">
                                      <p:cBhvr>
                                        <p:cTn id="32" dur="1000"/>
                                        <p:tgtEl>
                                          <p:spTgt spid="14"/>
                                        </p:tgtEl>
                                      </p:cBhvr>
                                    </p:animEffect>
                                    <p:anim calcmode="lin" valueType="num">
                                      <p:cBhvr>
                                        <p:cTn id="33" dur="1000"/>
                                        <p:tgtEl>
                                          <p:spTgt spid="14"/>
                                        </p:tgtEl>
                                        <p:attrNameLst>
                                          <p:attrName>ppt_x</p:attrName>
                                        </p:attrNameLst>
                                      </p:cBhvr>
                                      <p:tavLst>
                                        <p:tav tm="0">
                                          <p:val>
                                            <p:strVal val="ppt_x"/>
                                          </p:val>
                                        </p:tav>
                                        <p:tav tm="100000">
                                          <p:val>
                                            <p:strVal val="ppt_x"/>
                                          </p:val>
                                        </p:tav>
                                      </p:tavLst>
                                    </p:anim>
                                    <p:anim calcmode="lin" valueType="num">
                                      <p:cBhvr>
                                        <p:cTn id="34" dur="1000"/>
                                        <p:tgtEl>
                                          <p:spTgt spid="14"/>
                                        </p:tgtEl>
                                        <p:attrNameLst>
                                          <p:attrName>ppt_y</p:attrName>
                                        </p:attrNameLst>
                                      </p:cBhvr>
                                      <p:tavLst>
                                        <p:tav tm="0">
                                          <p:val>
                                            <p:strVal val="ppt_y"/>
                                          </p:val>
                                        </p:tav>
                                        <p:tav tm="100000">
                                          <p:val>
                                            <p:strVal val="ppt_y+.1"/>
                                          </p:val>
                                        </p:tav>
                                      </p:tavLst>
                                    </p:anim>
                                    <p:set>
                                      <p:cBhvr>
                                        <p:cTn id="35" dur="1" fill="hold">
                                          <p:stCondLst>
                                            <p:cond delay="999"/>
                                          </p:stCondLst>
                                        </p:cTn>
                                        <p:tgtEl>
                                          <p:spTgt spid="14"/>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1000"/>
                                        <p:tgtEl>
                                          <p:spTgt spid="8"/>
                                        </p:tgtEl>
                                      </p:cBhvr>
                                    </p:animEffect>
                                    <p:anim calcmode="lin" valueType="num">
                                      <p:cBhvr>
                                        <p:cTn id="41" dur="1000" fill="hold"/>
                                        <p:tgtEl>
                                          <p:spTgt spid="8"/>
                                        </p:tgtEl>
                                        <p:attrNameLst>
                                          <p:attrName>ppt_x</p:attrName>
                                        </p:attrNameLst>
                                      </p:cBhvr>
                                      <p:tavLst>
                                        <p:tav tm="0">
                                          <p:val>
                                            <p:strVal val="#ppt_x"/>
                                          </p:val>
                                        </p:tav>
                                        <p:tav tm="100000">
                                          <p:val>
                                            <p:strVal val="#ppt_x"/>
                                          </p:val>
                                        </p:tav>
                                      </p:tavLst>
                                    </p:anim>
                                    <p:anim calcmode="lin" valueType="num">
                                      <p:cBhvr>
                                        <p:cTn id="42" dur="1000" fill="hold"/>
                                        <p:tgtEl>
                                          <p:spTgt spid="8"/>
                                        </p:tgtEl>
                                        <p:attrNameLst>
                                          <p:attrName>ppt_y</p:attrName>
                                        </p:attrNameLst>
                                      </p:cBhvr>
                                      <p:tavLst>
                                        <p:tav tm="0">
                                          <p:val>
                                            <p:strVal val="#ppt_y+.1"/>
                                          </p:val>
                                        </p:tav>
                                        <p:tav tm="100000">
                                          <p:val>
                                            <p:strVal val="#ppt_y"/>
                                          </p:val>
                                        </p:tav>
                                      </p:tavLst>
                                    </p:anim>
                                  </p:childTnLst>
                                </p:cTn>
                              </p:par>
                              <p:par>
                                <p:cTn id="43" presetID="2" presetClass="exit" presetSubtype="4" fill="hold" nodeType="withEffect">
                                  <p:stCondLst>
                                    <p:cond delay="0"/>
                                  </p:stCondLst>
                                  <p:childTnLst>
                                    <p:anim calcmode="lin" valueType="num">
                                      <p:cBhvr additive="base">
                                        <p:cTn id="44" dur="250"/>
                                        <p:tgtEl>
                                          <p:spTgt spid="12"/>
                                        </p:tgtEl>
                                        <p:attrNameLst>
                                          <p:attrName>ppt_x</p:attrName>
                                        </p:attrNameLst>
                                      </p:cBhvr>
                                      <p:tavLst>
                                        <p:tav tm="0">
                                          <p:val>
                                            <p:strVal val="ppt_x"/>
                                          </p:val>
                                        </p:tav>
                                        <p:tav tm="100000">
                                          <p:val>
                                            <p:strVal val="ppt_x"/>
                                          </p:val>
                                        </p:tav>
                                      </p:tavLst>
                                    </p:anim>
                                    <p:anim calcmode="lin" valueType="num">
                                      <p:cBhvr additive="base">
                                        <p:cTn id="45" dur="250"/>
                                        <p:tgtEl>
                                          <p:spTgt spid="12"/>
                                        </p:tgtEl>
                                        <p:attrNameLst>
                                          <p:attrName>ppt_y</p:attrName>
                                        </p:attrNameLst>
                                      </p:cBhvr>
                                      <p:tavLst>
                                        <p:tav tm="0">
                                          <p:val>
                                            <p:strVal val="ppt_y"/>
                                          </p:val>
                                        </p:tav>
                                        <p:tav tm="100000">
                                          <p:val>
                                            <p:strVal val="1+ppt_h/2"/>
                                          </p:val>
                                        </p:tav>
                                      </p:tavLst>
                                    </p:anim>
                                    <p:set>
                                      <p:cBhvr>
                                        <p:cTn id="46" dur="1" fill="hold">
                                          <p:stCondLst>
                                            <p:cond delay="249"/>
                                          </p:stCondLst>
                                        </p:cTn>
                                        <p:tgtEl>
                                          <p:spTgt spid="12"/>
                                        </p:tgtEl>
                                        <p:attrNameLst>
                                          <p:attrName>style.visibility</p:attrName>
                                        </p:attrNameLst>
                                      </p:cBhvr>
                                      <p:to>
                                        <p:strVal val="hidden"/>
                                      </p:to>
                                    </p:set>
                                  </p:childTnLst>
                                </p:cTn>
                              </p:par>
                              <p:par>
                                <p:cTn id="47" presetID="6" presetClass="emph" presetSubtype="0" fill="hold" nodeType="withEffect">
                                  <p:stCondLst>
                                    <p:cond delay="0"/>
                                  </p:stCondLst>
                                  <p:childTnLst>
                                    <p:animScale>
                                      <p:cBhvr>
                                        <p:cTn id="48" dur="2000" fill="hold"/>
                                        <p:tgtEl>
                                          <p:spTgt spid="8"/>
                                        </p:tgtEl>
                                      </p:cBhvr>
                                      <p:by x="130000" y="13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AAA49-CE1E-4C6A-89C0-8EFD4ED83483}"/>
              </a:ext>
            </a:extLst>
          </p:cNvPr>
          <p:cNvSpPr>
            <a:spLocks noGrp="1"/>
          </p:cNvSpPr>
          <p:nvPr>
            <p:ph type="title"/>
          </p:nvPr>
        </p:nvSpPr>
        <p:spPr/>
        <p:txBody>
          <a:bodyPr/>
          <a:lstStyle/>
          <a:p>
            <a:r>
              <a:rPr lang="en-US" dirty="0"/>
              <a:t>Campaigns</a:t>
            </a:r>
          </a:p>
        </p:txBody>
      </p:sp>
      <p:sp>
        <p:nvSpPr>
          <p:cNvPr id="3" name="Content Placeholder 2">
            <a:extLst>
              <a:ext uri="{FF2B5EF4-FFF2-40B4-BE49-F238E27FC236}">
                <a16:creationId xmlns:a16="http://schemas.microsoft.com/office/drawing/2014/main" id="{54AA6FEB-8FEF-44E6-897A-3BB20543392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F41AFD9-4BD9-47AF-B064-FADAD351EE53}"/>
              </a:ext>
            </a:extLst>
          </p:cNvPr>
          <p:cNvPicPr>
            <a:picLocks noChangeAspect="1"/>
          </p:cNvPicPr>
          <p:nvPr/>
        </p:nvPicPr>
        <p:blipFill>
          <a:blip r:embed="rId3"/>
          <a:stretch>
            <a:fillRect/>
          </a:stretch>
        </p:blipFill>
        <p:spPr>
          <a:xfrm>
            <a:off x="1511300" y="1485900"/>
            <a:ext cx="8703517" cy="4691063"/>
          </a:xfrm>
          <a:prstGeom prst="rect">
            <a:avLst/>
          </a:prstGeom>
          <a:ln w="38100">
            <a:solidFill>
              <a:srgbClr val="1A428A"/>
            </a:solidFill>
          </a:ln>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51864048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gtEl>
                                      </p:cBhvr>
                                      <p:by x="125000" y="12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AAA49-CE1E-4C6A-89C0-8EFD4ED83483}"/>
              </a:ext>
            </a:extLst>
          </p:cNvPr>
          <p:cNvSpPr>
            <a:spLocks noGrp="1"/>
          </p:cNvSpPr>
          <p:nvPr>
            <p:ph type="title"/>
          </p:nvPr>
        </p:nvSpPr>
        <p:spPr>
          <a:xfrm>
            <a:off x="838200" y="-635"/>
            <a:ext cx="10515600" cy="1325563"/>
          </a:xfrm>
        </p:spPr>
        <p:txBody>
          <a:bodyPr/>
          <a:lstStyle/>
          <a:p>
            <a:r>
              <a:rPr lang="en-US" dirty="0"/>
              <a:t>Campaigns – Viewing</a:t>
            </a:r>
          </a:p>
        </p:txBody>
      </p:sp>
      <p:pic>
        <p:nvPicPr>
          <p:cNvPr id="6" name="Campaign_Review_Existing_Campaigns_00">
            <a:hlinkClick r:id="" action="ppaction://media"/>
            <a:extLst>
              <a:ext uri="{FF2B5EF4-FFF2-40B4-BE49-F238E27FC236}">
                <a16:creationId xmlns:a16="http://schemas.microsoft.com/office/drawing/2014/main" id="{774FA38F-A93C-4F0D-B066-8ECA1F873C6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328928" y="1133856"/>
            <a:ext cx="8857331" cy="4981867"/>
          </a:xfrm>
        </p:spPr>
      </p:pic>
    </p:spTree>
    <p:extLst>
      <p:ext uri="{BB962C8B-B14F-4D97-AF65-F5344CB8AC3E}">
        <p14:creationId xmlns:p14="http://schemas.microsoft.com/office/powerpoint/2010/main" val="365853324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4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AAA49-CE1E-4C6A-89C0-8EFD4ED83483}"/>
              </a:ext>
            </a:extLst>
          </p:cNvPr>
          <p:cNvSpPr>
            <a:spLocks noGrp="1"/>
          </p:cNvSpPr>
          <p:nvPr>
            <p:ph type="title"/>
          </p:nvPr>
        </p:nvSpPr>
        <p:spPr>
          <a:xfrm>
            <a:off x="838200" y="-635"/>
            <a:ext cx="10515600" cy="1325563"/>
          </a:xfrm>
        </p:spPr>
        <p:txBody>
          <a:bodyPr/>
          <a:lstStyle/>
          <a:p>
            <a:r>
              <a:rPr lang="en-US" dirty="0"/>
              <a:t>Campaigns – Create/Delete</a:t>
            </a:r>
          </a:p>
        </p:txBody>
      </p:sp>
      <p:pic>
        <p:nvPicPr>
          <p:cNvPr id="4" name="Campaign_Create_Delete">
            <a:hlinkClick r:id="" action="ppaction://media"/>
            <a:extLst>
              <a:ext uri="{FF2B5EF4-FFF2-40B4-BE49-F238E27FC236}">
                <a16:creationId xmlns:a16="http://schemas.microsoft.com/office/drawing/2014/main" id="{1311C215-6C95-44BF-83C1-291108A8B741}"/>
              </a:ext>
            </a:extLst>
          </p:cNvPr>
          <p:cNvPicPr>
            <a:picLocks noGrp="1" noChangeAspect="1"/>
          </p:cNvPicPr>
          <p:nvPr>
            <p:ph idx="1"/>
            <a:videoFile r:link="rId1"/>
            <p:extLst>
              <p:ext uri="{DAA4B4D4-6D71-4841-9C94-3DE7FCFB9230}">
                <p14:media xmlns:p14="http://schemas.microsoft.com/office/powerpoint/2010/main" r:embed="rId2">
                  <p14:trim end="2275"/>
                </p14:media>
              </p:ext>
            </p:extLst>
          </p:nvPr>
        </p:nvPicPr>
        <p:blipFill>
          <a:blip r:embed="rId5"/>
          <a:stretch>
            <a:fillRect/>
          </a:stretch>
        </p:blipFill>
        <p:spPr>
          <a:xfrm>
            <a:off x="1450848" y="1248431"/>
            <a:ext cx="8839199" cy="4971668"/>
          </a:xfrm>
        </p:spPr>
      </p:pic>
    </p:spTree>
    <p:extLst>
      <p:ext uri="{BB962C8B-B14F-4D97-AF65-F5344CB8AC3E}">
        <p14:creationId xmlns:p14="http://schemas.microsoft.com/office/powerpoint/2010/main" val="122268949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AAA49-CE1E-4C6A-89C0-8EFD4ED83483}"/>
              </a:ext>
            </a:extLst>
          </p:cNvPr>
          <p:cNvSpPr>
            <a:spLocks noGrp="1"/>
          </p:cNvSpPr>
          <p:nvPr>
            <p:ph type="title"/>
          </p:nvPr>
        </p:nvSpPr>
        <p:spPr>
          <a:xfrm>
            <a:off x="838200" y="-635"/>
            <a:ext cx="10515600" cy="1325563"/>
          </a:xfrm>
        </p:spPr>
        <p:txBody>
          <a:bodyPr/>
          <a:lstStyle/>
          <a:p>
            <a:r>
              <a:rPr lang="en-US" dirty="0"/>
              <a:t>Campaigns – Campaign Builder</a:t>
            </a:r>
          </a:p>
        </p:txBody>
      </p:sp>
      <p:sp>
        <p:nvSpPr>
          <p:cNvPr id="5" name="Content Placeholder 4">
            <a:extLst>
              <a:ext uri="{FF2B5EF4-FFF2-40B4-BE49-F238E27FC236}">
                <a16:creationId xmlns:a16="http://schemas.microsoft.com/office/drawing/2014/main" id="{1D18FD30-CB47-4ACD-9427-7A09D5D230ED}"/>
              </a:ext>
            </a:extLst>
          </p:cNvPr>
          <p:cNvSpPr>
            <a:spLocks noGrp="1"/>
          </p:cNvSpPr>
          <p:nvPr>
            <p:ph idx="1"/>
          </p:nvPr>
        </p:nvSpPr>
        <p:spPr/>
        <p:txBody>
          <a:bodyPr/>
          <a:lstStyle/>
          <a:p>
            <a:endParaRPr lang="en-US"/>
          </a:p>
        </p:txBody>
      </p:sp>
      <p:pic>
        <p:nvPicPr>
          <p:cNvPr id="3" name="Campaign_CampaignBuilder_2">
            <a:hlinkClick r:id="" action="ppaction://media"/>
            <a:extLst>
              <a:ext uri="{FF2B5EF4-FFF2-40B4-BE49-F238E27FC236}">
                <a16:creationId xmlns:a16="http://schemas.microsoft.com/office/drawing/2014/main" id="{36080DFD-1B73-45C9-9CD4-0526CBF4EDB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49680" y="1150361"/>
            <a:ext cx="8814816" cy="4958334"/>
          </a:xfrm>
          <a:prstGeom prst="rect">
            <a:avLst/>
          </a:prstGeom>
        </p:spPr>
      </p:pic>
    </p:spTree>
    <p:extLst>
      <p:ext uri="{BB962C8B-B14F-4D97-AF65-F5344CB8AC3E}">
        <p14:creationId xmlns:p14="http://schemas.microsoft.com/office/powerpoint/2010/main" val="194464802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7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FAC4C-8272-41CC-B9D6-7E4D083B6EA1}"/>
              </a:ext>
            </a:extLst>
          </p:cNvPr>
          <p:cNvSpPr>
            <a:spLocks noGrp="1"/>
          </p:cNvSpPr>
          <p:nvPr>
            <p:ph type="title"/>
          </p:nvPr>
        </p:nvSpPr>
        <p:spPr/>
        <p:txBody>
          <a:bodyPr>
            <a:normAutofit/>
          </a:bodyPr>
          <a:lstStyle/>
          <a:p>
            <a:r>
              <a:rPr lang="en-US" sz="8000" dirty="0"/>
              <a:t>Overview</a:t>
            </a:r>
          </a:p>
        </p:txBody>
      </p:sp>
      <p:sp>
        <p:nvSpPr>
          <p:cNvPr id="3" name="Content Placeholder 2">
            <a:extLst>
              <a:ext uri="{FF2B5EF4-FFF2-40B4-BE49-F238E27FC236}">
                <a16:creationId xmlns:a16="http://schemas.microsoft.com/office/drawing/2014/main" id="{EA0C6274-0D27-4C2F-B90D-A5E2024C5225}"/>
              </a:ext>
            </a:extLst>
          </p:cNvPr>
          <p:cNvSpPr>
            <a:spLocks noGrp="1"/>
          </p:cNvSpPr>
          <p:nvPr>
            <p:ph idx="1"/>
          </p:nvPr>
        </p:nvSpPr>
        <p:spPr/>
        <p:txBody>
          <a:bodyPr>
            <a:normAutofit lnSpcReduction="10000"/>
          </a:bodyPr>
          <a:lstStyle/>
          <a:p>
            <a:r>
              <a:rPr lang="en-US" sz="3600" b="1" dirty="0"/>
              <a:t>Definitions</a:t>
            </a:r>
          </a:p>
          <a:p>
            <a:r>
              <a:rPr lang="en-US" sz="3600" b="1" dirty="0"/>
              <a:t>New OMS features</a:t>
            </a:r>
          </a:p>
          <a:p>
            <a:r>
              <a:rPr lang="en-US" sz="3600" b="1" dirty="0"/>
              <a:t>Ping Dialog</a:t>
            </a:r>
          </a:p>
          <a:p>
            <a:r>
              <a:rPr lang="en-US" sz="3600" b="1" dirty="0"/>
              <a:t>Quality Improvements</a:t>
            </a:r>
          </a:p>
          <a:p>
            <a:r>
              <a:rPr lang="en-US" sz="3600" b="1" dirty="0"/>
              <a:t>New Server Changes</a:t>
            </a:r>
          </a:p>
          <a:p>
            <a:r>
              <a:rPr lang="en-US" sz="3600" b="1" dirty="0"/>
              <a:t>Campaigns</a:t>
            </a:r>
          </a:p>
        </p:txBody>
      </p:sp>
    </p:spTree>
    <p:extLst>
      <p:ext uri="{BB962C8B-B14F-4D97-AF65-F5344CB8AC3E}">
        <p14:creationId xmlns:p14="http://schemas.microsoft.com/office/powerpoint/2010/main" val="1794348614"/>
      </p:ext>
    </p:extLst>
  </p:cSld>
  <p:clrMapOvr>
    <a:masterClrMapping/>
  </p:clrMapOvr>
  <p:transition spd="slow">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AAA49-CE1E-4C6A-89C0-8EFD4ED83483}"/>
              </a:ext>
            </a:extLst>
          </p:cNvPr>
          <p:cNvSpPr>
            <a:spLocks noGrp="1"/>
          </p:cNvSpPr>
          <p:nvPr>
            <p:ph type="title"/>
          </p:nvPr>
        </p:nvSpPr>
        <p:spPr>
          <a:xfrm>
            <a:off x="838200" y="-635"/>
            <a:ext cx="10515600" cy="1325563"/>
          </a:xfrm>
        </p:spPr>
        <p:txBody>
          <a:bodyPr/>
          <a:lstStyle/>
          <a:p>
            <a:r>
              <a:rPr lang="en-US" dirty="0"/>
              <a:t>Campaigns – Manual Call</a:t>
            </a:r>
          </a:p>
        </p:txBody>
      </p:sp>
      <p:pic>
        <p:nvPicPr>
          <p:cNvPr id="5" name="Campaign_Add_Call">
            <a:hlinkClick r:id="" action="ppaction://media"/>
            <a:extLst>
              <a:ext uri="{FF2B5EF4-FFF2-40B4-BE49-F238E27FC236}">
                <a16:creationId xmlns:a16="http://schemas.microsoft.com/office/drawing/2014/main" id="{23726355-3319-4F5C-AB31-AA9D7E7DA36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133856" y="1071803"/>
            <a:ext cx="9070847" cy="5101960"/>
          </a:xfrm>
        </p:spPr>
      </p:pic>
    </p:spTree>
    <p:extLst>
      <p:ext uri="{BB962C8B-B14F-4D97-AF65-F5344CB8AC3E}">
        <p14:creationId xmlns:p14="http://schemas.microsoft.com/office/powerpoint/2010/main" val="108949954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3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AAA49-CE1E-4C6A-89C0-8EFD4ED83483}"/>
              </a:ext>
            </a:extLst>
          </p:cNvPr>
          <p:cNvSpPr>
            <a:spLocks noGrp="1"/>
          </p:cNvSpPr>
          <p:nvPr>
            <p:ph type="title"/>
          </p:nvPr>
        </p:nvSpPr>
        <p:spPr>
          <a:xfrm>
            <a:off x="838200" y="-635"/>
            <a:ext cx="10515600" cy="1325563"/>
          </a:xfrm>
        </p:spPr>
        <p:txBody>
          <a:bodyPr/>
          <a:lstStyle/>
          <a:p>
            <a:r>
              <a:rPr lang="en-US" dirty="0"/>
              <a:t>Campaigns – Testing</a:t>
            </a:r>
          </a:p>
        </p:txBody>
      </p:sp>
      <p:pic>
        <p:nvPicPr>
          <p:cNvPr id="6" name="Campaign_SAVE_Test_Call">
            <a:hlinkClick r:id="" action="ppaction://media"/>
            <a:extLst>
              <a:ext uri="{FF2B5EF4-FFF2-40B4-BE49-F238E27FC236}">
                <a16:creationId xmlns:a16="http://schemas.microsoft.com/office/drawing/2014/main" id="{255162DC-F075-443C-BDBE-0C572FF94DC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036321" y="1045084"/>
            <a:ext cx="9153506" cy="5148452"/>
          </a:xfrm>
        </p:spPr>
      </p:pic>
    </p:spTree>
    <p:extLst>
      <p:ext uri="{BB962C8B-B14F-4D97-AF65-F5344CB8AC3E}">
        <p14:creationId xmlns:p14="http://schemas.microsoft.com/office/powerpoint/2010/main" val="84906384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AAA49-CE1E-4C6A-89C0-8EFD4ED83483}"/>
              </a:ext>
            </a:extLst>
          </p:cNvPr>
          <p:cNvSpPr>
            <a:spLocks noGrp="1"/>
          </p:cNvSpPr>
          <p:nvPr>
            <p:ph type="title"/>
          </p:nvPr>
        </p:nvSpPr>
        <p:spPr>
          <a:xfrm>
            <a:off x="838200" y="-635"/>
            <a:ext cx="10515600" cy="1325563"/>
          </a:xfrm>
        </p:spPr>
        <p:txBody>
          <a:bodyPr/>
          <a:lstStyle/>
          <a:p>
            <a:r>
              <a:rPr lang="en-US" dirty="0"/>
              <a:t>Campaigns – Initiate</a:t>
            </a:r>
          </a:p>
        </p:txBody>
      </p:sp>
      <p:pic>
        <p:nvPicPr>
          <p:cNvPr id="5" name="Campaign_Clone_Select_Initiate">
            <a:hlinkClick r:id="" action="ppaction://media"/>
            <a:extLst>
              <a:ext uri="{FF2B5EF4-FFF2-40B4-BE49-F238E27FC236}">
                <a16:creationId xmlns:a16="http://schemas.microsoft.com/office/drawing/2014/main" id="{6F268FEC-6071-459D-BEC9-46A862AD5F5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450848" y="1072896"/>
            <a:ext cx="8656319" cy="5234901"/>
          </a:xfrm>
        </p:spPr>
      </p:pic>
    </p:spTree>
    <p:extLst>
      <p:ext uri="{BB962C8B-B14F-4D97-AF65-F5344CB8AC3E}">
        <p14:creationId xmlns:p14="http://schemas.microsoft.com/office/powerpoint/2010/main" val="256053553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5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189B3-6FA4-45EE-964D-7EDA34E91DBA}"/>
              </a:ext>
            </a:extLst>
          </p:cNvPr>
          <p:cNvSpPr>
            <a:spLocks noGrp="1"/>
          </p:cNvSpPr>
          <p:nvPr>
            <p:ph type="ctrTitle"/>
          </p:nvPr>
        </p:nvSpPr>
        <p:spPr>
          <a:xfrm>
            <a:off x="760476" y="3820530"/>
            <a:ext cx="10671048" cy="1726830"/>
          </a:xfrm>
        </p:spPr>
        <p:txBody>
          <a:bodyPr>
            <a:normAutofit fontScale="90000"/>
          </a:bodyPr>
          <a:lstStyle/>
          <a:p>
            <a:r>
              <a:rPr lang="en-US" sz="13800" dirty="0"/>
              <a:t>Questions?</a:t>
            </a:r>
          </a:p>
        </p:txBody>
      </p:sp>
    </p:spTree>
    <p:extLst>
      <p:ext uri="{BB962C8B-B14F-4D97-AF65-F5344CB8AC3E}">
        <p14:creationId xmlns:p14="http://schemas.microsoft.com/office/powerpoint/2010/main" val="212499623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53246-A1A0-40A0-A6C9-DA7EFCAB583D}"/>
              </a:ext>
            </a:extLst>
          </p:cNvPr>
          <p:cNvSpPr>
            <a:spLocks noGrp="1"/>
          </p:cNvSpPr>
          <p:nvPr>
            <p:ph type="title"/>
          </p:nvPr>
        </p:nvSpPr>
        <p:spPr>
          <a:xfrm>
            <a:off x="838200" y="212725"/>
            <a:ext cx="10515600" cy="1325563"/>
          </a:xfrm>
        </p:spPr>
        <p:txBody>
          <a:bodyPr/>
          <a:lstStyle/>
          <a:p>
            <a:r>
              <a:rPr lang="en-US" dirty="0"/>
              <a:t>Definitions</a:t>
            </a:r>
          </a:p>
        </p:txBody>
      </p:sp>
      <p:sp>
        <p:nvSpPr>
          <p:cNvPr id="3" name="Content Placeholder 2">
            <a:extLst>
              <a:ext uri="{FF2B5EF4-FFF2-40B4-BE49-F238E27FC236}">
                <a16:creationId xmlns:a16="http://schemas.microsoft.com/office/drawing/2014/main" id="{F46D5AAB-8B42-4D87-BCA1-510A96A66BF1}"/>
              </a:ext>
            </a:extLst>
          </p:cNvPr>
          <p:cNvSpPr>
            <a:spLocks noGrp="1"/>
          </p:cNvSpPr>
          <p:nvPr>
            <p:ph idx="1"/>
          </p:nvPr>
        </p:nvSpPr>
        <p:spPr>
          <a:xfrm>
            <a:off x="838200" y="1333501"/>
            <a:ext cx="10680700" cy="4216399"/>
          </a:xfrm>
        </p:spPr>
        <p:txBody>
          <a:bodyPr>
            <a:normAutofit lnSpcReduction="10000"/>
          </a:bodyPr>
          <a:lstStyle/>
          <a:p>
            <a:r>
              <a:rPr lang="en-US" b="1" dirty="0"/>
              <a:t>IVR: </a:t>
            </a:r>
            <a:r>
              <a:rPr lang="en-US" dirty="0"/>
              <a:t>Interactive Voice Response</a:t>
            </a:r>
          </a:p>
          <a:p>
            <a:r>
              <a:rPr lang="en-US" b="1" dirty="0"/>
              <a:t>Calls: </a:t>
            </a:r>
            <a:r>
              <a:rPr lang="en-US" dirty="0"/>
              <a:t>Reports of an outage coming into OMS from a variety of sources.  One of these sources can be an IVR system.</a:t>
            </a:r>
          </a:p>
          <a:p>
            <a:r>
              <a:rPr lang="en-US" b="1" dirty="0"/>
              <a:t>Callbacks: </a:t>
            </a:r>
            <a:r>
              <a:rPr lang="en-US" dirty="0"/>
              <a:t>Calls coming into OMS can be flagged to receive a call back once the outage is restored.  </a:t>
            </a:r>
            <a:r>
              <a:rPr lang="en-US" dirty="0" err="1"/>
              <a:t>FuturaIVR</a:t>
            </a:r>
            <a:r>
              <a:rPr lang="en-US" dirty="0"/>
              <a:t> can handle these callbacks for you automatically.</a:t>
            </a:r>
          </a:p>
          <a:p>
            <a:r>
              <a:rPr lang="en-US" b="1" dirty="0"/>
              <a:t>Campaigns</a:t>
            </a:r>
            <a:r>
              <a:rPr lang="en-US" dirty="0"/>
              <a:t> Voice or SMS notifications that can be sent to a select group of customers.</a:t>
            </a:r>
          </a:p>
          <a:p>
            <a:r>
              <a:rPr lang="en-US" b="1" dirty="0">
                <a:solidFill>
                  <a:srgbClr val="1E428A"/>
                </a:solidFill>
              </a:rPr>
              <a:t>SMS: </a:t>
            </a:r>
            <a:r>
              <a:rPr lang="en-US" dirty="0">
                <a:solidFill>
                  <a:srgbClr val="1E428A"/>
                </a:solidFill>
              </a:rPr>
              <a:t>Short Message Service / Text Message</a:t>
            </a:r>
          </a:p>
          <a:p>
            <a:endParaRPr lang="en-US" dirty="0"/>
          </a:p>
        </p:txBody>
      </p:sp>
    </p:spTree>
    <p:extLst>
      <p:ext uri="{BB962C8B-B14F-4D97-AF65-F5344CB8AC3E}">
        <p14:creationId xmlns:p14="http://schemas.microsoft.com/office/powerpoint/2010/main" val="146576377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6A4B6-E757-46FD-8AB9-35D4F1B17E08}"/>
              </a:ext>
            </a:extLst>
          </p:cNvPr>
          <p:cNvSpPr>
            <a:spLocks noGrp="1"/>
          </p:cNvSpPr>
          <p:nvPr>
            <p:ph type="title"/>
          </p:nvPr>
        </p:nvSpPr>
        <p:spPr/>
        <p:txBody>
          <a:bodyPr/>
          <a:lstStyle/>
          <a:p>
            <a:r>
              <a:rPr lang="en-US" dirty="0"/>
              <a:t>What’s New in OMS</a:t>
            </a:r>
          </a:p>
        </p:txBody>
      </p:sp>
      <p:sp>
        <p:nvSpPr>
          <p:cNvPr id="3" name="Content Placeholder 2">
            <a:extLst>
              <a:ext uri="{FF2B5EF4-FFF2-40B4-BE49-F238E27FC236}">
                <a16:creationId xmlns:a16="http://schemas.microsoft.com/office/drawing/2014/main" id="{3EA187A2-E294-4BD5-BDE2-A8D7E22D2E18}"/>
              </a:ext>
            </a:extLst>
          </p:cNvPr>
          <p:cNvSpPr>
            <a:spLocks noGrp="1"/>
          </p:cNvSpPr>
          <p:nvPr>
            <p:ph idx="1"/>
          </p:nvPr>
        </p:nvSpPr>
        <p:spPr/>
        <p:txBody>
          <a:bodyPr>
            <a:normAutofit fontScale="92500" lnSpcReduction="10000"/>
          </a:bodyPr>
          <a:lstStyle/>
          <a:p>
            <a:r>
              <a:rPr lang="en-US" sz="5400" b="1" dirty="0">
                <a:latin typeface="Arial" panose="020B0604020202020204" pitchFamily="34" charset="0"/>
                <a:cs typeface="Arial" panose="020B0604020202020204" pitchFamily="34" charset="0"/>
              </a:rPr>
              <a:t>Bug fixes</a:t>
            </a:r>
          </a:p>
          <a:p>
            <a:endParaRPr lang="en-US" sz="5400" b="1" dirty="0">
              <a:latin typeface="Arial" panose="020B0604020202020204" pitchFamily="34" charset="0"/>
              <a:cs typeface="Arial" panose="020B0604020202020204" pitchFamily="34" charset="0"/>
            </a:endParaRPr>
          </a:p>
          <a:p>
            <a:r>
              <a:rPr lang="en-US" sz="5400" b="1" dirty="0">
                <a:latin typeface="Arial" panose="020B0604020202020204" pitchFamily="34" charset="0"/>
                <a:cs typeface="Arial" panose="020B0604020202020204" pitchFamily="34" charset="0"/>
              </a:rPr>
              <a:t>Speed and Performance</a:t>
            </a:r>
          </a:p>
          <a:p>
            <a:endParaRPr lang="en-US" sz="5400" b="1" dirty="0">
              <a:latin typeface="Arial" panose="020B0604020202020204" pitchFamily="34" charset="0"/>
              <a:cs typeface="Arial" panose="020B0604020202020204" pitchFamily="34" charset="0"/>
            </a:endParaRPr>
          </a:p>
          <a:p>
            <a:r>
              <a:rPr lang="en-US" sz="5400" b="1" dirty="0">
                <a:latin typeface="Arial" panose="020B0604020202020204" pitchFamily="34" charset="0"/>
                <a:cs typeface="Arial" panose="020B0604020202020204" pitchFamily="34" charset="0"/>
              </a:rPr>
              <a:t>No longer need Client Java</a:t>
            </a:r>
          </a:p>
        </p:txBody>
      </p:sp>
      <p:sp>
        <p:nvSpPr>
          <p:cNvPr id="4" name="TextBox 3">
            <a:extLst>
              <a:ext uri="{FF2B5EF4-FFF2-40B4-BE49-F238E27FC236}">
                <a16:creationId xmlns:a16="http://schemas.microsoft.com/office/drawing/2014/main" id="{C7072DA8-301F-4778-9713-3B0F4E3B897E}"/>
              </a:ext>
            </a:extLst>
          </p:cNvPr>
          <p:cNvSpPr txBox="1"/>
          <p:nvPr/>
        </p:nvSpPr>
        <p:spPr>
          <a:xfrm>
            <a:off x="3062868" y="2382486"/>
            <a:ext cx="5523692" cy="523220"/>
          </a:xfrm>
          <a:prstGeom prst="rect">
            <a:avLst/>
          </a:prstGeom>
          <a:noFill/>
        </p:spPr>
        <p:txBody>
          <a:bodyPr wrap="none" rtlCol="0">
            <a:spAutoFit/>
          </a:bodyPr>
          <a:lstStyle/>
          <a:p>
            <a:r>
              <a:rPr lang="en-US" sz="2800" b="1" dirty="0">
                <a:solidFill>
                  <a:srgbClr val="1A428A"/>
                </a:solidFill>
              </a:rPr>
              <a:t>Fixed Port of 3099 for Sonic Firewall</a:t>
            </a:r>
          </a:p>
        </p:txBody>
      </p:sp>
      <p:sp>
        <p:nvSpPr>
          <p:cNvPr id="5" name="TextBox 4">
            <a:extLst>
              <a:ext uri="{FF2B5EF4-FFF2-40B4-BE49-F238E27FC236}">
                <a16:creationId xmlns:a16="http://schemas.microsoft.com/office/drawing/2014/main" id="{EEC533A2-CF57-418A-9B18-AA463A93F1F7}"/>
              </a:ext>
            </a:extLst>
          </p:cNvPr>
          <p:cNvSpPr txBox="1"/>
          <p:nvPr/>
        </p:nvSpPr>
        <p:spPr>
          <a:xfrm>
            <a:off x="1515034" y="4315160"/>
            <a:ext cx="9161932" cy="492443"/>
          </a:xfrm>
          <a:prstGeom prst="rect">
            <a:avLst/>
          </a:prstGeom>
          <a:noFill/>
        </p:spPr>
        <p:txBody>
          <a:bodyPr wrap="none" rtlCol="0">
            <a:spAutoFit/>
          </a:bodyPr>
          <a:lstStyle/>
          <a:p>
            <a:r>
              <a:rPr lang="en-US" sz="2600" b="1" dirty="0">
                <a:solidFill>
                  <a:srgbClr val="1A428A"/>
                </a:solidFill>
              </a:rPr>
              <a:t>Fixed an issue where OMS could lock up when verifying with CRC</a:t>
            </a:r>
          </a:p>
        </p:txBody>
      </p:sp>
      <p:sp>
        <p:nvSpPr>
          <p:cNvPr id="6" name="TextBox 5">
            <a:extLst>
              <a:ext uri="{FF2B5EF4-FFF2-40B4-BE49-F238E27FC236}">
                <a16:creationId xmlns:a16="http://schemas.microsoft.com/office/drawing/2014/main" id="{5778B8AE-F7BF-47BC-8A8B-BD9ED0AC0EFE}"/>
              </a:ext>
            </a:extLst>
          </p:cNvPr>
          <p:cNvSpPr txBox="1"/>
          <p:nvPr/>
        </p:nvSpPr>
        <p:spPr>
          <a:xfrm>
            <a:off x="270334" y="2948270"/>
            <a:ext cx="11651331" cy="492443"/>
          </a:xfrm>
          <a:prstGeom prst="rect">
            <a:avLst/>
          </a:prstGeom>
          <a:noFill/>
        </p:spPr>
        <p:txBody>
          <a:bodyPr wrap="none" rtlCol="0">
            <a:spAutoFit/>
          </a:bodyPr>
          <a:lstStyle/>
          <a:p>
            <a:r>
              <a:rPr lang="en-US" sz="2600" b="1" dirty="0">
                <a:solidFill>
                  <a:srgbClr val="1A428A"/>
                </a:solidFill>
              </a:rPr>
              <a:t>Fixed an issue with integration where ping requests were unnecessarily sent to AMI</a:t>
            </a:r>
          </a:p>
        </p:txBody>
      </p:sp>
      <p:sp>
        <p:nvSpPr>
          <p:cNvPr id="7" name="TextBox 6">
            <a:extLst>
              <a:ext uri="{FF2B5EF4-FFF2-40B4-BE49-F238E27FC236}">
                <a16:creationId xmlns:a16="http://schemas.microsoft.com/office/drawing/2014/main" id="{FDBFD87D-6083-4407-A521-F2907B027E5A}"/>
              </a:ext>
            </a:extLst>
          </p:cNvPr>
          <p:cNvSpPr txBox="1"/>
          <p:nvPr/>
        </p:nvSpPr>
        <p:spPr>
          <a:xfrm>
            <a:off x="217947" y="3718897"/>
            <a:ext cx="11978857" cy="461665"/>
          </a:xfrm>
          <a:prstGeom prst="rect">
            <a:avLst/>
          </a:prstGeom>
          <a:noFill/>
        </p:spPr>
        <p:txBody>
          <a:bodyPr wrap="none" rtlCol="0">
            <a:spAutoFit/>
          </a:bodyPr>
          <a:lstStyle/>
          <a:p>
            <a:r>
              <a:rPr lang="en-US" sz="2400" b="1" dirty="0">
                <a:solidFill>
                  <a:srgbClr val="1A428A"/>
                </a:solidFill>
              </a:rPr>
              <a:t>Fixed a close case editing issue where deleting closed case(s) causes the calls to be orphaned</a:t>
            </a:r>
          </a:p>
        </p:txBody>
      </p:sp>
      <p:sp>
        <p:nvSpPr>
          <p:cNvPr id="8" name="TextBox 7">
            <a:extLst>
              <a:ext uri="{FF2B5EF4-FFF2-40B4-BE49-F238E27FC236}">
                <a16:creationId xmlns:a16="http://schemas.microsoft.com/office/drawing/2014/main" id="{B99DE915-3216-479C-ABB9-D3D08EC45FB0}"/>
              </a:ext>
            </a:extLst>
          </p:cNvPr>
          <p:cNvSpPr txBox="1"/>
          <p:nvPr/>
        </p:nvSpPr>
        <p:spPr>
          <a:xfrm>
            <a:off x="1706054" y="4942201"/>
            <a:ext cx="8237320" cy="523220"/>
          </a:xfrm>
          <a:prstGeom prst="rect">
            <a:avLst/>
          </a:prstGeom>
          <a:noFill/>
        </p:spPr>
        <p:txBody>
          <a:bodyPr wrap="none" rtlCol="0">
            <a:spAutoFit/>
          </a:bodyPr>
          <a:lstStyle/>
          <a:p>
            <a:r>
              <a:rPr lang="en-US" sz="2800" b="1" dirty="0">
                <a:solidFill>
                  <a:srgbClr val="1A428A"/>
                </a:solidFill>
              </a:rPr>
              <a:t>Modified how the alarm audio sound files are played. </a:t>
            </a:r>
          </a:p>
        </p:txBody>
      </p:sp>
    </p:spTree>
    <p:extLst>
      <p:ext uri="{BB962C8B-B14F-4D97-AF65-F5344CB8AC3E}">
        <p14:creationId xmlns:p14="http://schemas.microsoft.com/office/powerpoint/2010/main" val="43017773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7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750"/>
                                        <p:tgtEl>
                                          <p:spTgt spid="4"/>
                                        </p:tgtEl>
                                      </p:cBhvr>
                                    </p:animEffect>
                                    <p:anim calcmode="lin" valueType="num">
                                      <p:cBhvr>
                                        <p:cTn id="13" dur="750" fill="hold"/>
                                        <p:tgtEl>
                                          <p:spTgt spid="4"/>
                                        </p:tgtEl>
                                        <p:attrNameLst>
                                          <p:attrName>ppt_x</p:attrName>
                                        </p:attrNameLst>
                                      </p:cBhvr>
                                      <p:tavLst>
                                        <p:tav tm="0">
                                          <p:val>
                                            <p:strVal val="#ppt_x"/>
                                          </p:val>
                                        </p:tav>
                                        <p:tav tm="100000">
                                          <p:val>
                                            <p:strVal val="#ppt_x"/>
                                          </p:val>
                                        </p:tav>
                                      </p:tavLst>
                                    </p:anim>
                                    <p:anim calcmode="lin" valueType="num">
                                      <p:cBhvr>
                                        <p:cTn id="14" dur="75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anim calcmode="lin" valueType="num">
                                      <p:cBhvr>
                                        <p:cTn id="20" dur="750" fill="hold"/>
                                        <p:tgtEl>
                                          <p:spTgt spid="6"/>
                                        </p:tgtEl>
                                        <p:attrNameLst>
                                          <p:attrName>ppt_x</p:attrName>
                                        </p:attrNameLst>
                                      </p:cBhvr>
                                      <p:tavLst>
                                        <p:tav tm="0">
                                          <p:val>
                                            <p:strVal val="#ppt_x"/>
                                          </p:val>
                                        </p:tav>
                                        <p:tav tm="100000">
                                          <p:val>
                                            <p:strVal val="#ppt_x"/>
                                          </p:val>
                                        </p:tav>
                                      </p:tavLst>
                                    </p:anim>
                                    <p:anim calcmode="lin" valueType="num">
                                      <p:cBhvr>
                                        <p:cTn id="21" dur="75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750"/>
                                        <p:tgtEl>
                                          <p:spTgt spid="7"/>
                                        </p:tgtEl>
                                      </p:cBhvr>
                                    </p:animEffect>
                                    <p:anim calcmode="lin" valueType="num">
                                      <p:cBhvr>
                                        <p:cTn id="27" dur="750" fill="hold"/>
                                        <p:tgtEl>
                                          <p:spTgt spid="7"/>
                                        </p:tgtEl>
                                        <p:attrNameLst>
                                          <p:attrName>ppt_x</p:attrName>
                                        </p:attrNameLst>
                                      </p:cBhvr>
                                      <p:tavLst>
                                        <p:tav tm="0">
                                          <p:val>
                                            <p:strVal val="#ppt_x"/>
                                          </p:val>
                                        </p:tav>
                                        <p:tav tm="100000">
                                          <p:val>
                                            <p:strVal val="#ppt_x"/>
                                          </p:val>
                                        </p:tav>
                                      </p:tavLst>
                                    </p:anim>
                                    <p:anim calcmode="lin" valueType="num">
                                      <p:cBhvr>
                                        <p:cTn id="28" dur="75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750"/>
                                        <p:tgtEl>
                                          <p:spTgt spid="5"/>
                                        </p:tgtEl>
                                      </p:cBhvr>
                                    </p:animEffect>
                                    <p:anim calcmode="lin" valueType="num">
                                      <p:cBhvr>
                                        <p:cTn id="34" dur="750" fill="hold"/>
                                        <p:tgtEl>
                                          <p:spTgt spid="5"/>
                                        </p:tgtEl>
                                        <p:attrNameLst>
                                          <p:attrName>ppt_x</p:attrName>
                                        </p:attrNameLst>
                                      </p:cBhvr>
                                      <p:tavLst>
                                        <p:tav tm="0">
                                          <p:val>
                                            <p:strVal val="#ppt_x"/>
                                          </p:val>
                                        </p:tav>
                                        <p:tav tm="100000">
                                          <p:val>
                                            <p:strVal val="#ppt_x"/>
                                          </p:val>
                                        </p:tav>
                                      </p:tavLst>
                                    </p:anim>
                                    <p:anim calcmode="lin" valueType="num">
                                      <p:cBhvr>
                                        <p:cTn id="35" dur="75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750"/>
                                        <p:tgtEl>
                                          <p:spTgt spid="8"/>
                                        </p:tgtEl>
                                      </p:cBhvr>
                                    </p:animEffect>
                                    <p:anim calcmode="lin" valueType="num">
                                      <p:cBhvr>
                                        <p:cTn id="41" dur="750" fill="hold"/>
                                        <p:tgtEl>
                                          <p:spTgt spid="8"/>
                                        </p:tgtEl>
                                        <p:attrNameLst>
                                          <p:attrName>ppt_x</p:attrName>
                                        </p:attrNameLst>
                                      </p:cBhvr>
                                      <p:tavLst>
                                        <p:tav tm="0">
                                          <p:val>
                                            <p:strVal val="#ppt_x"/>
                                          </p:val>
                                        </p:tav>
                                        <p:tav tm="100000">
                                          <p:val>
                                            <p:strVal val="#ppt_x"/>
                                          </p:val>
                                        </p:tav>
                                      </p:tavLst>
                                    </p:anim>
                                    <p:anim calcmode="lin" valueType="num">
                                      <p:cBhvr>
                                        <p:cTn id="42" dur="75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2" presetClass="exit" presetSubtype="1" fill="hold" grpId="1" nodeType="clickEffect">
                                  <p:stCondLst>
                                    <p:cond delay="0"/>
                                  </p:stCondLst>
                                  <p:childTnLst>
                                    <p:animEffect transition="out" filter="wipe(up)">
                                      <p:cBhvr>
                                        <p:cTn id="46" dur="750"/>
                                        <p:tgtEl>
                                          <p:spTgt spid="4"/>
                                        </p:tgtEl>
                                      </p:cBhvr>
                                    </p:animEffect>
                                    <p:set>
                                      <p:cBhvr>
                                        <p:cTn id="47" dur="1" fill="hold">
                                          <p:stCondLst>
                                            <p:cond delay="749"/>
                                          </p:stCondLst>
                                        </p:cTn>
                                        <p:tgtEl>
                                          <p:spTgt spid="4"/>
                                        </p:tgtEl>
                                        <p:attrNameLst>
                                          <p:attrName>style.visibility</p:attrName>
                                        </p:attrNameLst>
                                      </p:cBhvr>
                                      <p:to>
                                        <p:strVal val="hidden"/>
                                      </p:to>
                                    </p:set>
                                  </p:childTnLst>
                                </p:cTn>
                              </p:par>
                              <p:par>
                                <p:cTn id="48" presetID="22" presetClass="exit" presetSubtype="1" fill="hold" grpId="1" nodeType="withEffect">
                                  <p:stCondLst>
                                    <p:cond delay="0"/>
                                  </p:stCondLst>
                                  <p:childTnLst>
                                    <p:animEffect transition="out" filter="wipe(up)">
                                      <p:cBhvr>
                                        <p:cTn id="49" dur="750"/>
                                        <p:tgtEl>
                                          <p:spTgt spid="6"/>
                                        </p:tgtEl>
                                      </p:cBhvr>
                                    </p:animEffect>
                                    <p:set>
                                      <p:cBhvr>
                                        <p:cTn id="50" dur="1" fill="hold">
                                          <p:stCondLst>
                                            <p:cond delay="749"/>
                                          </p:stCondLst>
                                        </p:cTn>
                                        <p:tgtEl>
                                          <p:spTgt spid="6"/>
                                        </p:tgtEl>
                                        <p:attrNameLst>
                                          <p:attrName>style.visibility</p:attrName>
                                        </p:attrNameLst>
                                      </p:cBhvr>
                                      <p:to>
                                        <p:strVal val="hidden"/>
                                      </p:to>
                                    </p:set>
                                  </p:childTnLst>
                                </p:cTn>
                              </p:par>
                              <p:par>
                                <p:cTn id="51" presetID="22" presetClass="exit" presetSubtype="1" fill="hold" grpId="1" nodeType="withEffect">
                                  <p:stCondLst>
                                    <p:cond delay="0"/>
                                  </p:stCondLst>
                                  <p:childTnLst>
                                    <p:animEffect transition="out" filter="wipe(up)">
                                      <p:cBhvr>
                                        <p:cTn id="52" dur="750"/>
                                        <p:tgtEl>
                                          <p:spTgt spid="7"/>
                                        </p:tgtEl>
                                      </p:cBhvr>
                                    </p:animEffect>
                                    <p:set>
                                      <p:cBhvr>
                                        <p:cTn id="53" dur="1" fill="hold">
                                          <p:stCondLst>
                                            <p:cond delay="749"/>
                                          </p:stCondLst>
                                        </p:cTn>
                                        <p:tgtEl>
                                          <p:spTgt spid="7"/>
                                        </p:tgtEl>
                                        <p:attrNameLst>
                                          <p:attrName>style.visibility</p:attrName>
                                        </p:attrNameLst>
                                      </p:cBhvr>
                                      <p:to>
                                        <p:strVal val="hidden"/>
                                      </p:to>
                                    </p:set>
                                  </p:childTnLst>
                                </p:cTn>
                              </p:par>
                              <p:par>
                                <p:cTn id="54" presetID="22" presetClass="exit" presetSubtype="1" fill="hold" grpId="1" nodeType="withEffect">
                                  <p:stCondLst>
                                    <p:cond delay="0"/>
                                  </p:stCondLst>
                                  <p:childTnLst>
                                    <p:animEffect transition="out" filter="wipe(up)">
                                      <p:cBhvr>
                                        <p:cTn id="55" dur="750"/>
                                        <p:tgtEl>
                                          <p:spTgt spid="5"/>
                                        </p:tgtEl>
                                      </p:cBhvr>
                                    </p:animEffect>
                                    <p:set>
                                      <p:cBhvr>
                                        <p:cTn id="56" dur="1" fill="hold">
                                          <p:stCondLst>
                                            <p:cond delay="749"/>
                                          </p:stCondLst>
                                        </p:cTn>
                                        <p:tgtEl>
                                          <p:spTgt spid="5"/>
                                        </p:tgtEl>
                                        <p:attrNameLst>
                                          <p:attrName>style.visibility</p:attrName>
                                        </p:attrNameLst>
                                      </p:cBhvr>
                                      <p:to>
                                        <p:strVal val="hidden"/>
                                      </p:to>
                                    </p:set>
                                  </p:childTnLst>
                                </p:cTn>
                              </p:par>
                              <p:par>
                                <p:cTn id="57" presetID="22" presetClass="exit" presetSubtype="1" fill="hold" grpId="1" nodeType="withEffect">
                                  <p:stCondLst>
                                    <p:cond delay="0"/>
                                  </p:stCondLst>
                                  <p:childTnLst>
                                    <p:animEffect transition="out" filter="wipe(up)">
                                      <p:cBhvr>
                                        <p:cTn id="58" dur="750"/>
                                        <p:tgtEl>
                                          <p:spTgt spid="8"/>
                                        </p:tgtEl>
                                      </p:cBhvr>
                                    </p:animEffect>
                                    <p:set>
                                      <p:cBhvr>
                                        <p:cTn id="59" dur="1" fill="hold">
                                          <p:stCondLst>
                                            <p:cond delay="749"/>
                                          </p:stCondLst>
                                        </p:cTn>
                                        <p:tgtEl>
                                          <p:spTgt spid="8"/>
                                        </p:tgtEl>
                                        <p:attrNameLst>
                                          <p:attrName>style.visibility</p:attrName>
                                        </p:attrNameLst>
                                      </p:cBhvr>
                                      <p:to>
                                        <p:strVal val="hidden"/>
                                      </p:to>
                                    </p:se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nodeType="clickEffect">
                                  <p:stCondLst>
                                    <p:cond delay="0"/>
                                  </p:stCondLst>
                                  <p:childTnLst>
                                    <p:set>
                                      <p:cBhvr>
                                        <p:cTn id="63" dur="1" fill="hold">
                                          <p:stCondLst>
                                            <p:cond delay="0"/>
                                          </p:stCondLst>
                                        </p:cTn>
                                        <p:tgtEl>
                                          <p:spTgt spid="3">
                                            <p:txEl>
                                              <p:pRg st="2" end="2"/>
                                            </p:txEl>
                                          </p:spTgt>
                                        </p:tgtEl>
                                        <p:attrNameLst>
                                          <p:attrName>style.visibility</p:attrName>
                                        </p:attrNameLst>
                                      </p:cBhvr>
                                      <p:to>
                                        <p:strVal val="visible"/>
                                      </p:to>
                                    </p:set>
                                    <p:animEffect transition="in" filter="wipe(left)">
                                      <p:cBhvr>
                                        <p:cTn id="64" dur="500"/>
                                        <p:tgtEl>
                                          <p:spTgt spid="3">
                                            <p:txEl>
                                              <p:pRg st="2" end="2"/>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3">
                                            <p:txEl>
                                              <p:pRg st="4" end="4"/>
                                            </p:txEl>
                                          </p:spTgt>
                                        </p:tgtEl>
                                        <p:attrNameLst>
                                          <p:attrName>style.visibility</p:attrName>
                                        </p:attrNameLst>
                                      </p:cBhvr>
                                      <p:to>
                                        <p:strVal val="visible"/>
                                      </p:to>
                                    </p:set>
                                    <p:animEffect transition="in" filter="wipe(left)">
                                      <p:cBhvr>
                                        <p:cTn id="6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P spid="6" grpId="0"/>
      <p:bldP spid="6" grpId="1"/>
      <p:bldP spid="7" grpId="0"/>
      <p:bldP spid="7" grpId="1"/>
      <p:bldP spid="8" grpId="0"/>
      <p:bldP spid="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70220-F10F-446B-982C-63BC85263B3D}"/>
              </a:ext>
            </a:extLst>
          </p:cNvPr>
          <p:cNvSpPr>
            <a:spLocks noGrp="1"/>
          </p:cNvSpPr>
          <p:nvPr>
            <p:ph type="title"/>
          </p:nvPr>
        </p:nvSpPr>
        <p:spPr/>
        <p:txBody>
          <a:bodyPr/>
          <a:lstStyle/>
          <a:p>
            <a:r>
              <a:rPr lang="en-US" dirty="0"/>
              <a:t>What’s New in OMS</a:t>
            </a:r>
          </a:p>
        </p:txBody>
      </p:sp>
      <p:sp>
        <p:nvSpPr>
          <p:cNvPr id="3" name="Content Placeholder 2">
            <a:extLst>
              <a:ext uri="{FF2B5EF4-FFF2-40B4-BE49-F238E27FC236}">
                <a16:creationId xmlns:a16="http://schemas.microsoft.com/office/drawing/2014/main" id="{A93101EA-3A55-4E2F-9DDC-501337DC9221}"/>
              </a:ext>
            </a:extLst>
          </p:cNvPr>
          <p:cNvSpPr>
            <a:spLocks noGrp="1"/>
          </p:cNvSpPr>
          <p:nvPr>
            <p:ph idx="1"/>
          </p:nvPr>
        </p:nvSpPr>
        <p:spPr/>
        <p:txBody>
          <a:bodyPr>
            <a:normAutofit lnSpcReduction="10000"/>
          </a:bodyPr>
          <a:lstStyle/>
          <a:p>
            <a:r>
              <a:rPr lang="en-US" dirty="0"/>
              <a:t>Auto redraw feature added to map tab via a new checkbox. </a:t>
            </a:r>
          </a:p>
          <a:p>
            <a:endParaRPr lang="en-US" dirty="0"/>
          </a:p>
          <a:p>
            <a:r>
              <a:rPr lang="en-US" dirty="0"/>
              <a:t>Right click options to create a call/case, to ping downstream customers, to zoom to an element are available on map tab</a:t>
            </a:r>
          </a:p>
          <a:p>
            <a:endParaRPr lang="en-US" dirty="0"/>
          </a:p>
          <a:p>
            <a:r>
              <a:rPr lang="en-US" dirty="0"/>
              <a:t>New Right Click Menu Items: Create Note, Edit Note, Edit Tag, Edit Truck.</a:t>
            </a:r>
          </a:p>
          <a:p>
            <a:endParaRPr lang="en-US" dirty="0"/>
          </a:p>
        </p:txBody>
      </p:sp>
      <p:pic>
        <p:nvPicPr>
          <p:cNvPr id="4" name="Picture 3">
            <a:extLst>
              <a:ext uri="{FF2B5EF4-FFF2-40B4-BE49-F238E27FC236}">
                <a16:creationId xmlns:a16="http://schemas.microsoft.com/office/drawing/2014/main" id="{F02B0CAA-8856-4601-8AD4-88CFAC5703B7}"/>
              </a:ext>
            </a:extLst>
          </p:cNvPr>
          <p:cNvPicPr>
            <a:picLocks noChangeAspect="1"/>
          </p:cNvPicPr>
          <p:nvPr/>
        </p:nvPicPr>
        <p:blipFill>
          <a:blip r:embed="rId3"/>
          <a:stretch>
            <a:fillRect/>
          </a:stretch>
        </p:blipFill>
        <p:spPr>
          <a:xfrm>
            <a:off x="0" y="109190"/>
            <a:ext cx="12192000" cy="6639619"/>
          </a:xfrm>
          <a:prstGeom prst="rect">
            <a:avLst/>
          </a:prstGeom>
        </p:spPr>
      </p:pic>
      <p:sp>
        <p:nvSpPr>
          <p:cNvPr id="5" name="Rectangle 4">
            <a:extLst>
              <a:ext uri="{FF2B5EF4-FFF2-40B4-BE49-F238E27FC236}">
                <a16:creationId xmlns:a16="http://schemas.microsoft.com/office/drawing/2014/main" id="{D966D559-B918-4DD6-A361-E0262025BAC6}"/>
              </a:ext>
            </a:extLst>
          </p:cNvPr>
          <p:cNvSpPr/>
          <p:nvPr/>
        </p:nvSpPr>
        <p:spPr>
          <a:xfrm>
            <a:off x="7835900" y="1206500"/>
            <a:ext cx="3606800" cy="48418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23164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anim calcmode="lin" valueType="num">
                                      <p:cBhvr>
                                        <p:cTn id="8" dur="7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75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right)">
                                      <p:cBhvr>
                                        <p:cTn id="14" dur="75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32" presetClass="emph" presetSubtype="0" fill="hold" grpId="0" nodeType="withEffect">
                                  <p:stCondLst>
                                    <p:cond delay="0"/>
                                  </p:stCondLst>
                                  <p:childTnLst>
                                    <p:animRot by="120000">
                                      <p:cBhvr>
                                        <p:cTn id="20" dur="175" fill="hold">
                                          <p:stCondLst>
                                            <p:cond delay="0"/>
                                          </p:stCondLst>
                                        </p:cTn>
                                        <p:tgtEl>
                                          <p:spTgt spid="5"/>
                                        </p:tgtEl>
                                        <p:attrNameLst>
                                          <p:attrName>r</p:attrName>
                                        </p:attrNameLst>
                                      </p:cBhvr>
                                    </p:animRot>
                                    <p:animRot by="-240000">
                                      <p:cBhvr>
                                        <p:cTn id="21" dur="350" fill="hold">
                                          <p:stCondLst>
                                            <p:cond delay="350"/>
                                          </p:stCondLst>
                                        </p:cTn>
                                        <p:tgtEl>
                                          <p:spTgt spid="5"/>
                                        </p:tgtEl>
                                        <p:attrNameLst>
                                          <p:attrName>r</p:attrName>
                                        </p:attrNameLst>
                                      </p:cBhvr>
                                    </p:animRot>
                                    <p:animRot by="240000">
                                      <p:cBhvr>
                                        <p:cTn id="22" dur="350" fill="hold">
                                          <p:stCondLst>
                                            <p:cond delay="700"/>
                                          </p:stCondLst>
                                        </p:cTn>
                                        <p:tgtEl>
                                          <p:spTgt spid="5"/>
                                        </p:tgtEl>
                                        <p:attrNameLst>
                                          <p:attrName>r</p:attrName>
                                        </p:attrNameLst>
                                      </p:cBhvr>
                                    </p:animRot>
                                    <p:animRot by="-240000">
                                      <p:cBhvr>
                                        <p:cTn id="23" dur="350" fill="hold">
                                          <p:stCondLst>
                                            <p:cond delay="1050"/>
                                          </p:stCondLst>
                                        </p:cTn>
                                        <p:tgtEl>
                                          <p:spTgt spid="5"/>
                                        </p:tgtEl>
                                        <p:attrNameLst>
                                          <p:attrName>r</p:attrName>
                                        </p:attrNameLst>
                                      </p:cBhvr>
                                    </p:animRot>
                                    <p:animRot by="120000">
                                      <p:cBhvr>
                                        <p:cTn id="24" dur="350" fill="hold">
                                          <p:stCondLst>
                                            <p:cond delay="1400"/>
                                          </p:stCondLst>
                                        </p:cTn>
                                        <p:tgtEl>
                                          <p:spTgt spid="5"/>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ID="22" presetClass="exit" presetSubtype="1" fill="hold" nodeType="clickEffect">
                                  <p:stCondLst>
                                    <p:cond delay="0"/>
                                  </p:stCondLst>
                                  <p:childTnLst>
                                    <p:animEffect transition="out" filter="wipe(up)">
                                      <p:cBhvr>
                                        <p:cTn id="28" dur="500"/>
                                        <p:tgtEl>
                                          <p:spTgt spid="4"/>
                                        </p:tgtEl>
                                      </p:cBhvr>
                                    </p:animEffect>
                                    <p:set>
                                      <p:cBhvr>
                                        <p:cTn id="29" dur="1" fill="hold">
                                          <p:stCondLst>
                                            <p:cond delay="499"/>
                                          </p:stCondLst>
                                        </p:cTn>
                                        <p:tgtEl>
                                          <p:spTgt spid="4"/>
                                        </p:tgtEl>
                                        <p:attrNameLst>
                                          <p:attrName>style.visibility</p:attrName>
                                        </p:attrNameLst>
                                      </p:cBhvr>
                                      <p:to>
                                        <p:strVal val="hidden"/>
                                      </p:to>
                                    </p:set>
                                  </p:childTnLst>
                                </p:cTn>
                              </p:par>
                              <p:par>
                                <p:cTn id="30" presetID="22" presetClass="exit" presetSubtype="1" fill="hold" grpId="2" nodeType="withEffect">
                                  <p:stCondLst>
                                    <p:cond delay="0"/>
                                  </p:stCondLst>
                                  <p:childTnLst>
                                    <p:animEffect transition="out" filter="wipe(up)">
                                      <p:cBhvr>
                                        <p:cTn id="31" dur="500"/>
                                        <p:tgtEl>
                                          <p:spTgt spid="5"/>
                                        </p:tgtEl>
                                      </p:cBhvr>
                                    </p:animEffect>
                                    <p:set>
                                      <p:cBhvr>
                                        <p:cTn id="32" dur="1" fill="hold">
                                          <p:stCondLst>
                                            <p:cond delay="499"/>
                                          </p:stCondLst>
                                        </p:cTn>
                                        <p:tgtEl>
                                          <p:spTgt spid="5"/>
                                        </p:tgtEl>
                                        <p:attrNameLst>
                                          <p:attrName>style.visibility</p:attrName>
                                        </p:attrNameLst>
                                      </p:cBhvr>
                                      <p:to>
                                        <p:strVal val="hidden"/>
                                      </p:to>
                                    </p:set>
                                  </p:childTnLst>
                                </p:cTn>
                              </p:par>
                              <p:par>
                                <p:cTn id="33" presetID="42" presetClass="entr" presetSubtype="0" fill="hold" nodeType="with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Effect transition="in" filter="fade">
                                      <p:cBhvr>
                                        <p:cTn id="35" dur="750"/>
                                        <p:tgtEl>
                                          <p:spTgt spid="3">
                                            <p:txEl>
                                              <p:pRg st="2" end="2"/>
                                            </p:txEl>
                                          </p:spTgt>
                                        </p:tgtEl>
                                      </p:cBhvr>
                                    </p:animEffect>
                                    <p:anim calcmode="lin" valueType="num">
                                      <p:cBhvr>
                                        <p:cTn id="36" dur="7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7" dur="7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750"/>
                                        <p:tgtEl>
                                          <p:spTgt spid="3">
                                            <p:txEl>
                                              <p:pRg st="4" end="4"/>
                                            </p:txEl>
                                          </p:spTgt>
                                        </p:tgtEl>
                                      </p:cBhvr>
                                    </p:animEffect>
                                    <p:anim calcmode="lin" valueType="num">
                                      <p:cBhvr>
                                        <p:cTn id="43" dur="7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75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5" grpId="2"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70220-F10F-446B-982C-63BC85263B3D}"/>
              </a:ext>
            </a:extLst>
          </p:cNvPr>
          <p:cNvSpPr>
            <a:spLocks noGrp="1"/>
          </p:cNvSpPr>
          <p:nvPr>
            <p:ph type="title"/>
          </p:nvPr>
        </p:nvSpPr>
        <p:spPr>
          <a:xfrm>
            <a:off x="1689100" y="365125"/>
            <a:ext cx="10515600" cy="1325563"/>
          </a:xfrm>
        </p:spPr>
        <p:txBody>
          <a:bodyPr/>
          <a:lstStyle/>
          <a:p>
            <a:r>
              <a:rPr lang="en-US" dirty="0"/>
              <a:t>What’s New in OMS</a:t>
            </a:r>
            <a:r>
              <a:rPr lang="en-US" sz="3200" dirty="0"/>
              <a:t>(Cont.)</a:t>
            </a:r>
            <a:endParaRPr lang="en-US" dirty="0"/>
          </a:p>
        </p:txBody>
      </p:sp>
      <p:sp>
        <p:nvSpPr>
          <p:cNvPr id="3" name="Content Placeholder 2">
            <a:extLst>
              <a:ext uri="{FF2B5EF4-FFF2-40B4-BE49-F238E27FC236}">
                <a16:creationId xmlns:a16="http://schemas.microsoft.com/office/drawing/2014/main" id="{A93101EA-3A55-4E2F-9DDC-501337DC9221}"/>
              </a:ext>
            </a:extLst>
          </p:cNvPr>
          <p:cNvSpPr>
            <a:spLocks noGrp="1"/>
          </p:cNvSpPr>
          <p:nvPr>
            <p:ph idx="1"/>
          </p:nvPr>
        </p:nvSpPr>
        <p:spPr/>
        <p:txBody>
          <a:bodyPr>
            <a:normAutofit lnSpcReduction="10000"/>
          </a:bodyPr>
          <a:lstStyle/>
          <a:p>
            <a:r>
              <a:rPr lang="en-US" dirty="0">
                <a:solidFill>
                  <a:srgbClr val="1E428A"/>
                </a:solidFill>
              </a:rPr>
              <a:t>Added functionality to ping downstream customers from the case dialog.</a:t>
            </a:r>
          </a:p>
          <a:p>
            <a:endParaRPr lang="en-US" dirty="0">
              <a:solidFill>
                <a:srgbClr val="1E428A"/>
              </a:solidFill>
            </a:endParaRPr>
          </a:p>
          <a:p>
            <a:r>
              <a:rPr lang="en-US" dirty="0">
                <a:solidFill>
                  <a:srgbClr val="1E428A"/>
                </a:solidFill>
              </a:rPr>
              <a:t>Right click options to create a call/case, to ping downstream customers, to zoom to an element are available on map tab</a:t>
            </a:r>
          </a:p>
          <a:p>
            <a:endParaRPr lang="en-US" dirty="0">
              <a:solidFill>
                <a:srgbClr val="1E428A"/>
              </a:solidFill>
            </a:endParaRPr>
          </a:p>
          <a:p>
            <a:r>
              <a:rPr lang="en-US" dirty="0">
                <a:solidFill>
                  <a:srgbClr val="1E428A"/>
                </a:solidFill>
              </a:rPr>
              <a:t>Ping Dialog and Ping Results</a:t>
            </a:r>
          </a:p>
        </p:txBody>
      </p:sp>
      <p:pic>
        <p:nvPicPr>
          <p:cNvPr id="8" name="Picture 7">
            <a:extLst>
              <a:ext uri="{FF2B5EF4-FFF2-40B4-BE49-F238E27FC236}">
                <a16:creationId xmlns:a16="http://schemas.microsoft.com/office/drawing/2014/main" id="{7AD2E732-9C75-4B17-AB8B-C198A7329522}"/>
              </a:ext>
            </a:extLst>
          </p:cNvPr>
          <p:cNvPicPr>
            <a:picLocks noChangeAspect="1"/>
          </p:cNvPicPr>
          <p:nvPr/>
        </p:nvPicPr>
        <p:blipFill>
          <a:blip r:embed="rId3"/>
          <a:stretch>
            <a:fillRect/>
          </a:stretch>
        </p:blipFill>
        <p:spPr>
          <a:xfrm>
            <a:off x="1951600" y="411218"/>
            <a:ext cx="9000000" cy="6035563"/>
          </a:xfrm>
          <a:prstGeom prst="rect">
            <a:avLst/>
          </a:prstGeom>
          <a:ln w="38100">
            <a:solidFill>
              <a:srgbClr val="1A428A"/>
            </a:solidFill>
          </a:ln>
          <a:effectLst>
            <a:outerShdw blurRad="76200" dir="18900000" sy="23000" kx="-1200000" algn="bl" rotWithShape="0">
              <a:prstClr val="black">
                <a:alpha val="20000"/>
              </a:prstClr>
            </a:outerShdw>
          </a:effectLst>
        </p:spPr>
      </p:pic>
      <p:pic>
        <p:nvPicPr>
          <p:cNvPr id="4" name="Picture 3">
            <a:extLst>
              <a:ext uri="{FF2B5EF4-FFF2-40B4-BE49-F238E27FC236}">
                <a16:creationId xmlns:a16="http://schemas.microsoft.com/office/drawing/2014/main" id="{8DAF0571-BDD0-4C0B-BAC1-5FCA02C1BF37}"/>
              </a:ext>
            </a:extLst>
          </p:cNvPr>
          <p:cNvPicPr>
            <a:picLocks noChangeAspect="1"/>
          </p:cNvPicPr>
          <p:nvPr/>
        </p:nvPicPr>
        <p:blipFill>
          <a:blip r:embed="rId4"/>
          <a:stretch>
            <a:fillRect/>
          </a:stretch>
        </p:blipFill>
        <p:spPr>
          <a:xfrm>
            <a:off x="2906753" y="990388"/>
            <a:ext cx="6378493" cy="4877223"/>
          </a:xfrm>
          <a:prstGeom prst="rect">
            <a:avLst/>
          </a:prstGeom>
          <a:ln w="38100">
            <a:solidFill>
              <a:srgbClr val="1A428A"/>
            </a:solidFill>
          </a:ln>
          <a:effectLst>
            <a:outerShdw blurRad="76200" dir="18900000" sy="23000" kx="-1200000" algn="bl" rotWithShape="0">
              <a:prstClr val="black">
                <a:alpha val="20000"/>
              </a:prstClr>
            </a:outerShdw>
          </a:effectLst>
        </p:spPr>
      </p:pic>
      <p:pic>
        <p:nvPicPr>
          <p:cNvPr id="6" name="Picture 5">
            <a:extLst>
              <a:ext uri="{FF2B5EF4-FFF2-40B4-BE49-F238E27FC236}">
                <a16:creationId xmlns:a16="http://schemas.microsoft.com/office/drawing/2014/main" id="{CA781305-F2D0-4CAF-BD69-B19BC58D8777}"/>
              </a:ext>
            </a:extLst>
          </p:cNvPr>
          <p:cNvPicPr>
            <a:picLocks noChangeAspect="1"/>
          </p:cNvPicPr>
          <p:nvPr/>
        </p:nvPicPr>
        <p:blipFill>
          <a:blip r:embed="rId5"/>
          <a:stretch>
            <a:fillRect/>
          </a:stretch>
        </p:blipFill>
        <p:spPr>
          <a:xfrm>
            <a:off x="4518523" y="2556434"/>
            <a:ext cx="3154953" cy="1745131"/>
          </a:xfrm>
          <a:prstGeom prst="rect">
            <a:avLst/>
          </a:prstGeom>
        </p:spPr>
      </p:pic>
      <p:sp>
        <p:nvSpPr>
          <p:cNvPr id="5" name="Rectangle 4">
            <a:extLst>
              <a:ext uri="{FF2B5EF4-FFF2-40B4-BE49-F238E27FC236}">
                <a16:creationId xmlns:a16="http://schemas.microsoft.com/office/drawing/2014/main" id="{9B9EE9CB-7960-497C-B508-090234531C08}"/>
              </a:ext>
            </a:extLst>
          </p:cNvPr>
          <p:cNvSpPr/>
          <p:nvPr/>
        </p:nvSpPr>
        <p:spPr>
          <a:xfrm>
            <a:off x="3987800" y="1892300"/>
            <a:ext cx="419100" cy="37755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0F9896C-32BD-4800-B105-5F0FFD3F88D4}"/>
              </a:ext>
            </a:extLst>
          </p:cNvPr>
          <p:cNvSpPr/>
          <p:nvPr/>
        </p:nvSpPr>
        <p:spPr>
          <a:xfrm>
            <a:off x="5994400" y="2794000"/>
            <a:ext cx="1663700" cy="218757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23290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up)">
                                      <p:cBhvr>
                                        <p:cTn id="12" dur="500"/>
                                        <p:tgtEl>
                                          <p:spTgt spid="4"/>
                                        </p:tgtEl>
                                      </p:cBhvr>
                                    </p:animEffect>
                                  </p:childTnLst>
                                </p:cTn>
                              </p:par>
                              <p:par>
                                <p:cTn id="13" presetID="6" presetClass="emph" presetSubtype="0" fill="hold" nodeType="withEffect">
                                  <p:stCondLst>
                                    <p:cond delay="0"/>
                                  </p:stCondLst>
                                  <p:childTnLst>
                                    <p:animScale>
                                      <p:cBhvr>
                                        <p:cTn id="14" dur="2000" fill="hold"/>
                                        <p:tgtEl>
                                          <p:spTgt spid="4"/>
                                        </p:tgtEl>
                                      </p:cBhvr>
                                      <p:by x="125000" y="125000"/>
                                    </p:animScale>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32" presetClass="emph" presetSubtype="0" fill="hold" grpId="0" nodeType="withEffect">
                                  <p:stCondLst>
                                    <p:cond delay="0"/>
                                  </p:stCondLst>
                                  <p:childTnLst>
                                    <p:animRot by="120000">
                                      <p:cBhvr>
                                        <p:cTn id="20" dur="125" fill="hold">
                                          <p:stCondLst>
                                            <p:cond delay="0"/>
                                          </p:stCondLst>
                                        </p:cTn>
                                        <p:tgtEl>
                                          <p:spTgt spid="5"/>
                                        </p:tgtEl>
                                        <p:attrNameLst>
                                          <p:attrName>r</p:attrName>
                                        </p:attrNameLst>
                                      </p:cBhvr>
                                    </p:animRot>
                                    <p:animRot by="-240000">
                                      <p:cBhvr>
                                        <p:cTn id="21" dur="250" fill="hold">
                                          <p:stCondLst>
                                            <p:cond delay="250"/>
                                          </p:stCondLst>
                                        </p:cTn>
                                        <p:tgtEl>
                                          <p:spTgt spid="5"/>
                                        </p:tgtEl>
                                        <p:attrNameLst>
                                          <p:attrName>r</p:attrName>
                                        </p:attrNameLst>
                                      </p:cBhvr>
                                    </p:animRot>
                                    <p:animRot by="240000">
                                      <p:cBhvr>
                                        <p:cTn id="22" dur="250" fill="hold">
                                          <p:stCondLst>
                                            <p:cond delay="500"/>
                                          </p:stCondLst>
                                        </p:cTn>
                                        <p:tgtEl>
                                          <p:spTgt spid="5"/>
                                        </p:tgtEl>
                                        <p:attrNameLst>
                                          <p:attrName>r</p:attrName>
                                        </p:attrNameLst>
                                      </p:cBhvr>
                                    </p:animRot>
                                    <p:animRot by="-240000">
                                      <p:cBhvr>
                                        <p:cTn id="23" dur="250" fill="hold">
                                          <p:stCondLst>
                                            <p:cond delay="750"/>
                                          </p:stCondLst>
                                        </p:cTn>
                                        <p:tgtEl>
                                          <p:spTgt spid="5"/>
                                        </p:tgtEl>
                                        <p:attrNameLst>
                                          <p:attrName>r</p:attrName>
                                        </p:attrNameLst>
                                      </p:cBhvr>
                                    </p:animRot>
                                    <p:animRot by="120000">
                                      <p:cBhvr>
                                        <p:cTn id="24" dur="250" fill="hold">
                                          <p:stCondLst>
                                            <p:cond delay="1000"/>
                                          </p:stCondLst>
                                        </p:cTn>
                                        <p:tgtEl>
                                          <p:spTgt spid="5"/>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6" presetClass="emph" presetSubtype="0" fill="hold" nodeType="withEffect">
                                  <p:stCondLst>
                                    <p:cond delay="0"/>
                                  </p:stCondLst>
                                  <p:childTnLst>
                                    <p:animScale>
                                      <p:cBhvr>
                                        <p:cTn id="31" dur="1750" fill="hold"/>
                                        <p:tgtEl>
                                          <p:spTgt spid="6"/>
                                        </p:tgtEl>
                                      </p:cBhvr>
                                      <p:by x="125000" y="125000"/>
                                    </p:animScale>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2" end="2"/>
                                            </p:txEl>
                                          </p:spTgt>
                                        </p:tgtEl>
                                        <p:attrNameLst>
                                          <p:attrName>style.visibility</p:attrName>
                                        </p:attrNameLst>
                                      </p:cBhvr>
                                      <p:to>
                                        <p:strVal val="visible"/>
                                      </p:to>
                                    </p:set>
                                    <p:animEffect transition="in" filter="fade">
                                      <p:cBhvr>
                                        <p:cTn id="36" dur="500"/>
                                        <p:tgtEl>
                                          <p:spTgt spid="3">
                                            <p:txEl>
                                              <p:pRg st="2" end="2"/>
                                            </p:txEl>
                                          </p:spTgt>
                                        </p:tgtEl>
                                      </p:cBhvr>
                                    </p:animEffect>
                                  </p:childTnLst>
                                </p:cTn>
                              </p:par>
                              <p:par>
                                <p:cTn id="37" presetID="10" presetClass="exit" presetSubtype="0" fill="hold" nodeType="withEffect">
                                  <p:stCondLst>
                                    <p:cond delay="0"/>
                                  </p:stCondLst>
                                  <p:childTnLst>
                                    <p:animEffect transition="out" filter="fade">
                                      <p:cBhvr>
                                        <p:cTn id="38" dur="500"/>
                                        <p:tgtEl>
                                          <p:spTgt spid="4"/>
                                        </p:tgtEl>
                                      </p:cBhvr>
                                    </p:animEffect>
                                    <p:set>
                                      <p:cBhvr>
                                        <p:cTn id="39" dur="1" fill="hold">
                                          <p:stCondLst>
                                            <p:cond delay="499"/>
                                          </p:stCondLst>
                                        </p:cTn>
                                        <p:tgtEl>
                                          <p:spTgt spid="4"/>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500"/>
                                        <p:tgtEl>
                                          <p:spTgt spid="6"/>
                                        </p:tgtEl>
                                      </p:cBhvr>
                                    </p:animEffect>
                                    <p:set>
                                      <p:cBhvr>
                                        <p:cTn id="42" dur="1" fill="hold">
                                          <p:stCondLst>
                                            <p:cond delay="499"/>
                                          </p:stCondLst>
                                        </p:cTn>
                                        <p:tgtEl>
                                          <p:spTgt spid="6"/>
                                        </p:tgtEl>
                                        <p:attrNameLst>
                                          <p:attrName>style.visibility</p:attrName>
                                        </p:attrNameLst>
                                      </p:cBhvr>
                                      <p:to>
                                        <p:strVal val="hidden"/>
                                      </p:to>
                                    </p:set>
                                  </p:childTnLst>
                                </p:cTn>
                              </p:par>
                              <p:par>
                                <p:cTn id="43" presetID="42" presetClass="exit" presetSubtype="0" fill="hold" grpId="2" nodeType="withEffect">
                                  <p:stCondLst>
                                    <p:cond delay="0"/>
                                  </p:stCondLst>
                                  <p:childTnLst>
                                    <p:animEffect transition="out" filter="fade">
                                      <p:cBhvr>
                                        <p:cTn id="44" dur="750"/>
                                        <p:tgtEl>
                                          <p:spTgt spid="5"/>
                                        </p:tgtEl>
                                      </p:cBhvr>
                                    </p:animEffect>
                                    <p:anim calcmode="lin" valueType="num">
                                      <p:cBhvr>
                                        <p:cTn id="45" dur="750"/>
                                        <p:tgtEl>
                                          <p:spTgt spid="5"/>
                                        </p:tgtEl>
                                        <p:attrNameLst>
                                          <p:attrName>ppt_x</p:attrName>
                                        </p:attrNameLst>
                                      </p:cBhvr>
                                      <p:tavLst>
                                        <p:tav tm="0">
                                          <p:val>
                                            <p:strVal val="ppt_x"/>
                                          </p:val>
                                        </p:tav>
                                        <p:tav tm="100000">
                                          <p:val>
                                            <p:strVal val="ppt_x"/>
                                          </p:val>
                                        </p:tav>
                                      </p:tavLst>
                                    </p:anim>
                                    <p:anim calcmode="lin" valueType="num">
                                      <p:cBhvr>
                                        <p:cTn id="46" dur="750"/>
                                        <p:tgtEl>
                                          <p:spTgt spid="5"/>
                                        </p:tgtEl>
                                        <p:attrNameLst>
                                          <p:attrName>ppt_y</p:attrName>
                                        </p:attrNameLst>
                                      </p:cBhvr>
                                      <p:tavLst>
                                        <p:tav tm="0">
                                          <p:val>
                                            <p:strVal val="ppt_y"/>
                                          </p:val>
                                        </p:tav>
                                        <p:tav tm="100000">
                                          <p:val>
                                            <p:strVal val="ppt_y+.1"/>
                                          </p:val>
                                        </p:tav>
                                      </p:tavLst>
                                    </p:anim>
                                    <p:set>
                                      <p:cBhvr>
                                        <p:cTn id="47" dur="1" fill="hold">
                                          <p:stCondLst>
                                            <p:cond delay="749"/>
                                          </p:stCondLst>
                                        </p:cTn>
                                        <p:tgtEl>
                                          <p:spTgt spid="5"/>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4" end="4"/>
                                            </p:txEl>
                                          </p:spTgt>
                                        </p:tgtEl>
                                        <p:attrNameLst>
                                          <p:attrName>style.visibility</p:attrName>
                                        </p:attrNameLst>
                                      </p:cBhvr>
                                      <p:to>
                                        <p:strVal val="visible"/>
                                      </p:to>
                                    </p:set>
                                    <p:animEffect transition="in" filter="fade">
                                      <p:cBhvr>
                                        <p:cTn id="52" dur="500"/>
                                        <p:tgtEl>
                                          <p:spTgt spid="3">
                                            <p:txEl>
                                              <p:pRg st="4" end="4"/>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fade">
                                      <p:cBhvr>
                                        <p:cTn id="57" dur="500"/>
                                        <p:tgtEl>
                                          <p:spTgt spid="8"/>
                                        </p:tgtEl>
                                      </p:cBhvr>
                                    </p:animEffect>
                                  </p:childTnLst>
                                </p:cTn>
                              </p:par>
                              <p:par>
                                <p:cTn id="58" presetID="6" presetClass="emph" presetSubtype="0" fill="hold" nodeType="withEffect">
                                  <p:stCondLst>
                                    <p:cond delay="0"/>
                                  </p:stCondLst>
                                  <p:childTnLst>
                                    <p:animScale>
                                      <p:cBhvr>
                                        <p:cTn id="59" dur="2000" fill="hold"/>
                                        <p:tgtEl>
                                          <p:spTgt spid="8"/>
                                        </p:tgtEl>
                                      </p:cBhvr>
                                      <p:by x="125000" y="125000"/>
                                    </p:animScale>
                                  </p:childTnLst>
                                </p:cTn>
                              </p:par>
                            </p:childTnLst>
                          </p:cTn>
                        </p:par>
                      </p:childTnLst>
                    </p:cTn>
                  </p:par>
                  <p:par>
                    <p:cTn id="60" fill="hold">
                      <p:stCondLst>
                        <p:cond delay="indefinite"/>
                      </p:stCondLst>
                      <p:childTnLst>
                        <p:par>
                          <p:cTn id="61" fill="hold">
                            <p:stCondLst>
                              <p:cond delay="0"/>
                            </p:stCondLst>
                            <p:childTnLst>
                              <p:par>
                                <p:cTn id="62" presetID="22" presetClass="entr" presetSubtype="4" fill="hold" grpId="0" nodeType="clickEffect">
                                  <p:stCondLst>
                                    <p:cond delay="0"/>
                                  </p:stCondLst>
                                  <p:childTnLst>
                                    <p:set>
                                      <p:cBhvr>
                                        <p:cTn id="63" dur="1" fill="hold">
                                          <p:stCondLst>
                                            <p:cond delay="0"/>
                                          </p:stCondLst>
                                        </p:cTn>
                                        <p:tgtEl>
                                          <p:spTgt spid="9"/>
                                        </p:tgtEl>
                                        <p:attrNameLst>
                                          <p:attrName>style.visibility</p:attrName>
                                        </p:attrNameLst>
                                      </p:cBhvr>
                                      <p:to>
                                        <p:strVal val="visible"/>
                                      </p:to>
                                    </p:set>
                                    <p:animEffect transition="in" filter="wipe(down)">
                                      <p:cBhvr>
                                        <p:cTn id="6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5" grpId="2"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D7937-B307-4F97-9F8A-048EFF13F251}"/>
              </a:ext>
            </a:extLst>
          </p:cNvPr>
          <p:cNvSpPr>
            <a:spLocks noGrp="1"/>
          </p:cNvSpPr>
          <p:nvPr>
            <p:ph type="title"/>
          </p:nvPr>
        </p:nvSpPr>
        <p:spPr/>
        <p:txBody>
          <a:bodyPr/>
          <a:lstStyle/>
          <a:p>
            <a:r>
              <a:rPr lang="en-US" dirty="0"/>
              <a:t>OMS Custom Sort</a:t>
            </a:r>
          </a:p>
        </p:txBody>
      </p:sp>
      <p:sp>
        <p:nvSpPr>
          <p:cNvPr id="3" name="Content Placeholder 2">
            <a:extLst>
              <a:ext uri="{FF2B5EF4-FFF2-40B4-BE49-F238E27FC236}">
                <a16:creationId xmlns:a16="http://schemas.microsoft.com/office/drawing/2014/main" id="{48AD5EA8-E833-462B-A632-1AB688CC8C1F}"/>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AB185462-8B2F-4C27-8D8B-6655AE3F0E7F}"/>
              </a:ext>
            </a:extLst>
          </p:cNvPr>
          <p:cNvPicPr>
            <a:picLocks noChangeAspect="1"/>
          </p:cNvPicPr>
          <p:nvPr/>
        </p:nvPicPr>
        <p:blipFill>
          <a:blip r:embed="rId3"/>
          <a:stretch>
            <a:fillRect/>
          </a:stretch>
        </p:blipFill>
        <p:spPr>
          <a:xfrm>
            <a:off x="1574702" y="1442330"/>
            <a:ext cx="8116003" cy="4648603"/>
          </a:xfrm>
          <a:prstGeom prst="rect">
            <a:avLst/>
          </a:prstGeom>
          <a:ln w="38100">
            <a:solidFill>
              <a:srgbClr val="1A428A"/>
            </a:solidFill>
          </a:ln>
          <a:effectLst>
            <a:outerShdw blurRad="76200" dir="13500000" sy="23000" kx="1200000" algn="br" rotWithShape="0">
              <a:prstClr val="black">
                <a:alpha val="20000"/>
              </a:prstClr>
            </a:outerShdw>
          </a:effectLst>
        </p:spPr>
      </p:pic>
      <p:pic>
        <p:nvPicPr>
          <p:cNvPr id="5" name="Picture 4">
            <a:extLst>
              <a:ext uri="{FF2B5EF4-FFF2-40B4-BE49-F238E27FC236}">
                <a16:creationId xmlns:a16="http://schemas.microsoft.com/office/drawing/2014/main" id="{84427795-5CE0-4CFF-8A0E-C37658202464}"/>
              </a:ext>
            </a:extLst>
          </p:cNvPr>
          <p:cNvPicPr>
            <a:picLocks noChangeAspect="1"/>
          </p:cNvPicPr>
          <p:nvPr/>
        </p:nvPicPr>
        <p:blipFill>
          <a:blip r:embed="rId4"/>
          <a:stretch>
            <a:fillRect/>
          </a:stretch>
        </p:blipFill>
        <p:spPr>
          <a:xfrm>
            <a:off x="3395321" y="3429000"/>
            <a:ext cx="3475021" cy="1714649"/>
          </a:xfrm>
          <a:prstGeom prst="rect">
            <a:avLst/>
          </a:prstGeom>
          <a:ln w="28575">
            <a:solidFill>
              <a:srgbClr val="1A428A"/>
            </a:solidFill>
          </a:ln>
        </p:spPr>
      </p:pic>
      <p:pic>
        <p:nvPicPr>
          <p:cNvPr id="6" name="Picture 5">
            <a:extLst>
              <a:ext uri="{FF2B5EF4-FFF2-40B4-BE49-F238E27FC236}">
                <a16:creationId xmlns:a16="http://schemas.microsoft.com/office/drawing/2014/main" id="{1023FB88-7780-41D7-8E7A-693539BD4353}"/>
              </a:ext>
            </a:extLst>
          </p:cNvPr>
          <p:cNvPicPr>
            <a:picLocks noChangeAspect="1"/>
          </p:cNvPicPr>
          <p:nvPr/>
        </p:nvPicPr>
        <p:blipFill>
          <a:blip r:embed="rId5"/>
          <a:stretch>
            <a:fillRect/>
          </a:stretch>
        </p:blipFill>
        <p:spPr>
          <a:xfrm>
            <a:off x="3567510" y="1905870"/>
            <a:ext cx="4467018" cy="3509799"/>
          </a:xfrm>
          <a:prstGeom prst="rect">
            <a:avLst/>
          </a:prstGeom>
        </p:spPr>
      </p:pic>
      <p:pic>
        <p:nvPicPr>
          <p:cNvPr id="7" name="Picture 6">
            <a:extLst>
              <a:ext uri="{FF2B5EF4-FFF2-40B4-BE49-F238E27FC236}">
                <a16:creationId xmlns:a16="http://schemas.microsoft.com/office/drawing/2014/main" id="{70B62A4B-7666-4F94-8B0B-670E2C542B8F}"/>
              </a:ext>
            </a:extLst>
          </p:cNvPr>
          <p:cNvPicPr>
            <a:picLocks noChangeAspect="1"/>
          </p:cNvPicPr>
          <p:nvPr/>
        </p:nvPicPr>
        <p:blipFill>
          <a:blip r:embed="rId6"/>
          <a:stretch>
            <a:fillRect/>
          </a:stretch>
        </p:blipFill>
        <p:spPr>
          <a:xfrm>
            <a:off x="3580211" y="1905870"/>
            <a:ext cx="4467017" cy="3509799"/>
          </a:xfrm>
          <a:prstGeom prst="rect">
            <a:avLst/>
          </a:prstGeom>
        </p:spPr>
      </p:pic>
      <p:sp>
        <p:nvSpPr>
          <p:cNvPr id="16" name="Rectangle 15">
            <a:extLst>
              <a:ext uri="{FF2B5EF4-FFF2-40B4-BE49-F238E27FC236}">
                <a16:creationId xmlns:a16="http://schemas.microsoft.com/office/drawing/2014/main" id="{3FBECA97-2530-4839-9DED-E478CC801FED}"/>
              </a:ext>
            </a:extLst>
          </p:cNvPr>
          <p:cNvSpPr/>
          <p:nvPr/>
        </p:nvSpPr>
        <p:spPr>
          <a:xfrm>
            <a:off x="4927600" y="4660900"/>
            <a:ext cx="3106928" cy="61768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B3144407-12BC-43A4-99FC-BEFC40B742BC}"/>
              </a:ext>
            </a:extLst>
          </p:cNvPr>
          <p:cNvPicPr>
            <a:picLocks noChangeAspect="1"/>
          </p:cNvPicPr>
          <p:nvPr/>
        </p:nvPicPr>
        <p:blipFill>
          <a:blip r:embed="rId7"/>
          <a:stretch>
            <a:fillRect/>
          </a:stretch>
        </p:blipFill>
        <p:spPr>
          <a:xfrm>
            <a:off x="719624" y="411218"/>
            <a:ext cx="10752752" cy="6035563"/>
          </a:xfrm>
          <a:prstGeom prst="rect">
            <a:avLst/>
          </a:prstGeom>
          <a:ln w="38100">
            <a:solidFill>
              <a:srgbClr val="1A428A"/>
            </a:solidFill>
          </a:ln>
          <a:effectLst>
            <a:outerShdw blurRad="76200" dir="13500000" sy="23000" kx="1200000" algn="br" rotWithShape="0">
              <a:prstClr val="black">
                <a:alpha val="20000"/>
              </a:prstClr>
            </a:outerShdw>
          </a:effectLst>
        </p:spPr>
      </p:pic>
      <p:sp>
        <p:nvSpPr>
          <p:cNvPr id="15" name="Rectangle 14">
            <a:extLst>
              <a:ext uri="{FF2B5EF4-FFF2-40B4-BE49-F238E27FC236}">
                <a16:creationId xmlns:a16="http://schemas.microsoft.com/office/drawing/2014/main" id="{A8AE5E88-3EBE-4546-96DD-03C67B122BF9}"/>
              </a:ext>
            </a:extLst>
          </p:cNvPr>
          <p:cNvSpPr/>
          <p:nvPr/>
        </p:nvSpPr>
        <p:spPr>
          <a:xfrm>
            <a:off x="1460500" y="1442330"/>
            <a:ext cx="1988434" cy="139128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27890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par>
                                <p:cTn id="12" presetID="6" presetClass="emph" presetSubtype="0" fill="hold" nodeType="withEffect">
                                  <p:stCondLst>
                                    <p:cond delay="0"/>
                                  </p:stCondLst>
                                  <p:childTnLst>
                                    <p:animScale>
                                      <p:cBhvr>
                                        <p:cTn id="13" dur="2000" fill="hold"/>
                                        <p:tgtEl>
                                          <p:spTgt spid="5"/>
                                        </p:tgtEl>
                                      </p:cBhvr>
                                      <p:by x="175000" y="175000"/>
                                    </p:animScale>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xit" presetSubtype="0" fill="hold" nodeType="withEffect">
                                  <p:stCondLst>
                                    <p:cond delay="0"/>
                                  </p:stCondLst>
                                  <p:childTnLst>
                                    <p:animEffect transition="out" filter="fade">
                                      <p:cBhvr>
                                        <p:cTn id="20" dur="500"/>
                                        <p:tgtEl>
                                          <p:spTgt spid="5"/>
                                        </p:tgtEl>
                                      </p:cBhvr>
                                    </p:animEffect>
                                    <p:set>
                                      <p:cBhvr>
                                        <p:cTn id="21" dur="1" fill="hold">
                                          <p:stCondLst>
                                            <p:cond delay="499"/>
                                          </p:stCondLst>
                                        </p:cTn>
                                        <p:tgtEl>
                                          <p:spTgt spid="5"/>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down)">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1000"/>
                                        <p:tgtEl>
                                          <p:spTgt spid="16"/>
                                        </p:tgtEl>
                                      </p:cBhvr>
                                    </p:animEffect>
                                    <p:anim calcmode="lin" valueType="num">
                                      <p:cBhvr>
                                        <p:cTn id="32" dur="1000" fill="hold"/>
                                        <p:tgtEl>
                                          <p:spTgt spid="16"/>
                                        </p:tgtEl>
                                        <p:attrNameLst>
                                          <p:attrName>ppt_x</p:attrName>
                                        </p:attrNameLst>
                                      </p:cBhvr>
                                      <p:tavLst>
                                        <p:tav tm="0">
                                          <p:val>
                                            <p:strVal val="#ppt_x"/>
                                          </p:val>
                                        </p:tav>
                                        <p:tav tm="100000">
                                          <p:val>
                                            <p:strVal val="#ppt_x"/>
                                          </p:val>
                                        </p:tav>
                                      </p:tavLst>
                                    </p:anim>
                                    <p:anim calcmode="lin" valueType="num">
                                      <p:cBhvr>
                                        <p:cTn id="33" dur="1000" fill="hold"/>
                                        <p:tgtEl>
                                          <p:spTgt spid="16"/>
                                        </p:tgtEl>
                                        <p:attrNameLst>
                                          <p:attrName>ppt_y</p:attrName>
                                        </p:attrNameLst>
                                      </p:cBhvr>
                                      <p:tavLst>
                                        <p:tav tm="0">
                                          <p:val>
                                            <p:strVal val="#ppt_y+.1"/>
                                          </p:val>
                                        </p:tav>
                                        <p:tav tm="100000">
                                          <p:val>
                                            <p:strVal val="#ppt_y"/>
                                          </p:val>
                                        </p:tav>
                                      </p:tavLst>
                                    </p:anim>
                                  </p:childTnLst>
                                </p:cTn>
                              </p:par>
                              <p:par>
                                <p:cTn id="34" presetID="32" presetClass="emph" presetSubtype="0" fill="hold" grpId="1" nodeType="withEffect">
                                  <p:stCondLst>
                                    <p:cond delay="0"/>
                                  </p:stCondLst>
                                  <p:childTnLst>
                                    <p:animRot by="120000">
                                      <p:cBhvr>
                                        <p:cTn id="35" dur="200" fill="hold">
                                          <p:stCondLst>
                                            <p:cond delay="0"/>
                                          </p:stCondLst>
                                        </p:cTn>
                                        <p:tgtEl>
                                          <p:spTgt spid="16"/>
                                        </p:tgtEl>
                                        <p:attrNameLst>
                                          <p:attrName>r</p:attrName>
                                        </p:attrNameLst>
                                      </p:cBhvr>
                                    </p:animRot>
                                    <p:animRot by="-240000">
                                      <p:cBhvr>
                                        <p:cTn id="36" dur="400" fill="hold">
                                          <p:stCondLst>
                                            <p:cond delay="400"/>
                                          </p:stCondLst>
                                        </p:cTn>
                                        <p:tgtEl>
                                          <p:spTgt spid="16"/>
                                        </p:tgtEl>
                                        <p:attrNameLst>
                                          <p:attrName>r</p:attrName>
                                        </p:attrNameLst>
                                      </p:cBhvr>
                                    </p:animRot>
                                    <p:animRot by="240000">
                                      <p:cBhvr>
                                        <p:cTn id="37" dur="400" fill="hold">
                                          <p:stCondLst>
                                            <p:cond delay="800"/>
                                          </p:stCondLst>
                                        </p:cTn>
                                        <p:tgtEl>
                                          <p:spTgt spid="16"/>
                                        </p:tgtEl>
                                        <p:attrNameLst>
                                          <p:attrName>r</p:attrName>
                                        </p:attrNameLst>
                                      </p:cBhvr>
                                    </p:animRot>
                                    <p:animRot by="-240000">
                                      <p:cBhvr>
                                        <p:cTn id="38" dur="400" fill="hold">
                                          <p:stCondLst>
                                            <p:cond delay="1200"/>
                                          </p:stCondLst>
                                        </p:cTn>
                                        <p:tgtEl>
                                          <p:spTgt spid="16"/>
                                        </p:tgtEl>
                                        <p:attrNameLst>
                                          <p:attrName>r</p:attrName>
                                        </p:attrNameLst>
                                      </p:cBhvr>
                                    </p:animRot>
                                    <p:animRot by="120000">
                                      <p:cBhvr>
                                        <p:cTn id="39" dur="400" fill="hold">
                                          <p:stCondLst>
                                            <p:cond delay="1600"/>
                                          </p:stCondLst>
                                        </p:cTn>
                                        <p:tgtEl>
                                          <p:spTgt spid="16"/>
                                        </p:tgtEl>
                                        <p:attrNameLst>
                                          <p:attrName>r</p:attrName>
                                        </p:attrNameLst>
                                      </p:cBhvr>
                                    </p:animRo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nodeType="clickEffect">
                                  <p:stCondLst>
                                    <p:cond delay="0"/>
                                  </p:stCondLst>
                                  <p:childTnLst>
                                    <p:animEffect transition="out" filter="fade">
                                      <p:cBhvr>
                                        <p:cTn id="43" dur="500"/>
                                        <p:tgtEl>
                                          <p:spTgt spid="7"/>
                                        </p:tgtEl>
                                      </p:cBhvr>
                                    </p:animEffect>
                                    <p:set>
                                      <p:cBhvr>
                                        <p:cTn id="44" dur="1" fill="hold">
                                          <p:stCondLst>
                                            <p:cond delay="499"/>
                                          </p:stCondLst>
                                        </p:cTn>
                                        <p:tgtEl>
                                          <p:spTgt spid="7"/>
                                        </p:tgtEl>
                                        <p:attrNameLst>
                                          <p:attrName>style.visibility</p:attrName>
                                        </p:attrNameLst>
                                      </p:cBhvr>
                                      <p:to>
                                        <p:strVal val="hidden"/>
                                      </p:to>
                                    </p:set>
                                  </p:childTnLst>
                                </p:cTn>
                              </p:par>
                              <p:par>
                                <p:cTn id="45" presetID="10" presetClass="exit" presetSubtype="0" fill="hold" nodeType="withEffect">
                                  <p:stCondLst>
                                    <p:cond delay="0"/>
                                  </p:stCondLst>
                                  <p:childTnLst>
                                    <p:animEffect transition="out" filter="fade">
                                      <p:cBhvr>
                                        <p:cTn id="46" dur="500"/>
                                        <p:tgtEl>
                                          <p:spTgt spid="6"/>
                                        </p:tgtEl>
                                      </p:cBhvr>
                                    </p:animEffect>
                                    <p:set>
                                      <p:cBhvr>
                                        <p:cTn id="47" dur="1" fill="hold">
                                          <p:stCondLst>
                                            <p:cond delay="499"/>
                                          </p:stCondLst>
                                        </p:cTn>
                                        <p:tgtEl>
                                          <p:spTgt spid="6"/>
                                        </p:tgtEl>
                                        <p:attrNameLst>
                                          <p:attrName>style.visibility</p:attrName>
                                        </p:attrNameLst>
                                      </p:cBhvr>
                                      <p:to>
                                        <p:strVal val="hidden"/>
                                      </p:to>
                                    </p:set>
                                  </p:childTnLst>
                                </p:cTn>
                              </p:par>
                              <p:par>
                                <p:cTn id="48" presetID="42" presetClass="entr" presetSubtype="0" fill="hold"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1000"/>
                                        <p:tgtEl>
                                          <p:spTgt spid="14"/>
                                        </p:tgtEl>
                                      </p:cBhvr>
                                    </p:animEffect>
                                    <p:anim calcmode="lin" valueType="num">
                                      <p:cBhvr>
                                        <p:cTn id="51" dur="1000" fill="hold"/>
                                        <p:tgtEl>
                                          <p:spTgt spid="14"/>
                                        </p:tgtEl>
                                        <p:attrNameLst>
                                          <p:attrName>ppt_x</p:attrName>
                                        </p:attrNameLst>
                                      </p:cBhvr>
                                      <p:tavLst>
                                        <p:tav tm="0">
                                          <p:val>
                                            <p:strVal val="#ppt_x"/>
                                          </p:val>
                                        </p:tav>
                                        <p:tav tm="100000">
                                          <p:val>
                                            <p:strVal val="#ppt_x"/>
                                          </p:val>
                                        </p:tav>
                                      </p:tavLst>
                                    </p:anim>
                                    <p:anim calcmode="lin" valueType="num">
                                      <p:cBhvr>
                                        <p:cTn id="52" dur="1000" fill="hold"/>
                                        <p:tgtEl>
                                          <p:spTgt spid="14"/>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500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1000"/>
                                        <p:tgtEl>
                                          <p:spTgt spid="15"/>
                                        </p:tgtEl>
                                      </p:cBhvr>
                                    </p:animEffect>
                                    <p:anim calcmode="lin" valueType="num">
                                      <p:cBhvr>
                                        <p:cTn id="56" dur="1000" fill="hold"/>
                                        <p:tgtEl>
                                          <p:spTgt spid="15"/>
                                        </p:tgtEl>
                                        <p:attrNameLst>
                                          <p:attrName>ppt_x</p:attrName>
                                        </p:attrNameLst>
                                      </p:cBhvr>
                                      <p:tavLst>
                                        <p:tav tm="0">
                                          <p:val>
                                            <p:strVal val="#ppt_x"/>
                                          </p:val>
                                        </p:tav>
                                        <p:tav tm="100000">
                                          <p:val>
                                            <p:strVal val="#ppt_x"/>
                                          </p:val>
                                        </p:tav>
                                      </p:tavLst>
                                    </p:anim>
                                    <p:anim calcmode="lin" valueType="num">
                                      <p:cBhvr>
                                        <p:cTn id="57"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A2F1D827-86BD-49A8-A2B0-507882476D7A}"/>
              </a:ext>
            </a:extLst>
          </p:cNvPr>
          <p:cNvSpPr>
            <a:spLocks noGrp="1"/>
          </p:cNvSpPr>
          <p:nvPr>
            <p:ph idx="1"/>
          </p:nvPr>
        </p:nvSpPr>
        <p:spPr/>
        <p:txBody>
          <a:bodyPr/>
          <a:lstStyle/>
          <a:p>
            <a:endParaRPr lang="en-US" dirty="0"/>
          </a:p>
        </p:txBody>
      </p:sp>
      <p:pic>
        <p:nvPicPr>
          <p:cNvPr id="3" name="Picture 1">
            <a:extLst>
              <a:ext uri="{FF2B5EF4-FFF2-40B4-BE49-F238E27FC236}">
                <a16:creationId xmlns:a16="http://schemas.microsoft.com/office/drawing/2014/main" id="{CEE6B941-C249-4BE7-94A2-52F5DE087EF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537121" y="2376607"/>
            <a:ext cx="9777006" cy="2398593"/>
          </a:xfrm>
          <a:prstGeom prst="rect">
            <a:avLst/>
          </a:prstGeom>
          <a:noFill/>
          <a:ln w="31750">
            <a:solidFill>
              <a:schemeClr val="accent1"/>
            </a:solidFill>
            <a:miter lim="800000"/>
            <a:headEnd/>
            <a:tailEnd/>
          </a:ln>
          <a:effectLst>
            <a:outerShdw blurRad="76200" dist="12700" dir="2700000" sy="-23000" kx="-800400" algn="bl" rotWithShape="0">
              <a:prstClr val="black">
                <a:alpha val="20000"/>
              </a:prstClr>
            </a:outerShdw>
          </a:effectLst>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C40AA4F-5FD9-46AF-AC8E-4ABF28363578}"/>
              </a:ext>
            </a:extLst>
          </p:cNvPr>
          <p:cNvSpPr/>
          <p:nvPr/>
        </p:nvSpPr>
        <p:spPr>
          <a:xfrm>
            <a:off x="8363612" y="2661245"/>
            <a:ext cx="1801091" cy="55418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8EDD9DF9-34DF-4582-AFEF-404931C00CC3}"/>
              </a:ext>
            </a:extLst>
          </p:cNvPr>
          <p:cNvSpPr>
            <a:spLocks noGrp="1"/>
          </p:cNvSpPr>
          <p:nvPr>
            <p:ph type="title"/>
          </p:nvPr>
        </p:nvSpPr>
        <p:spPr/>
        <p:txBody>
          <a:bodyPr/>
          <a:lstStyle/>
          <a:p>
            <a:r>
              <a:rPr lang="en-US" dirty="0"/>
              <a:t>Ping Dialog</a:t>
            </a:r>
          </a:p>
        </p:txBody>
      </p:sp>
    </p:spTree>
    <p:extLst>
      <p:ext uri="{BB962C8B-B14F-4D97-AF65-F5344CB8AC3E}">
        <p14:creationId xmlns:p14="http://schemas.microsoft.com/office/powerpoint/2010/main" val="306762528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FE0874-8FF5-47E4-9F07-160EAF317E60}"/>
              </a:ext>
            </a:extLst>
          </p:cNvPr>
          <p:cNvSpPr>
            <a:spLocks noGrp="1"/>
          </p:cNvSpPr>
          <p:nvPr>
            <p:ph type="title"/>
          </p:nvPr>
        </p:nvSpPr>
        <p:spPr/>
        <p:txBody>
          <a:bodyPr/>
          <a:lstStyle/>
          <a:p>
            <a:r>
              <a:rPr lang="en-US" dirty="0"/>
              <a:t> Ping Dialog</a:t>
            </a:r>
          </a:p>
        </p:txBody>
      </p:sp>
      <p:sp>
        <p:nvSpPr>
          <p:cNvPr id="6" name="Content Placeholder 5">
            <a:extLst>
              <a:ext uri="{FF2B5EF4-FFF2-40B4-BE49-F238E27FC236}">
                <a16:creationId xmlns:a16="http://schemas.microsoft.com/office/drawing/2014/main" id="{1B0CF8C7-8784-4D24-A2A8-E40DADC13AF6}"/>
              </a:ext>
            </a:extLst>
          </p:cNvPr>
          <p:cNvSpPr>
            <a:spLocks noGrp="1"/>
          </p:cNvSpPr>
          <p:nvPr>
            <p:ph idx="1"/>
          </p:nvPr>
        </p:nvSpPr>
        <p:spPr/>
        <p:txBody>
          <a:bodyPr/>
          <a:lstStyle/>
          <a:p>
            <a:endParaRPr lang="en-US" dirty="0"/>
          </a:p>
        </p:txBody>
      </p:sp>
      <p:grpSp>
        <p:nvGrpSpPr>
          <p:cNvPr id="14" name="Group 13">
            <a:extLst>
              <a:ext uri="{FF2B5EF4-FFF2-40B4-BE49-F238E27FC236}">
                <a16:creationId xmlns:a16="http://schemas.microsoft.com/office/drawing/2014/main" id="{47646B08-E4AE-4A02-BF12-9B5A82B56855}"/>
              </a:ext>
            </a:extLst>
          </p:cNvPr>
          <p:cNvGrpSpPr/>
          <p:nvPr/>
        </p:nvGrpSpPr>
        <p:grpSpPr>
          <a:xfrm>
            <a:off x="1881775" y="1232773"/>
            <a:ext cx="8428450" cy="4823878"/>
            <a:chOff x="1881775" y="1232773"/>
            <a:chExt cx="8428450" cy="4823878"/>
          </a:xfrm>
        </p:grpSpPr>
        <p:pic>
          <p:nvPicPr>
            <p:cNvPr id="7" name="Picture 6">
              <a:extLst>
                <a:ext uri="{FF2B5EF4-FFF2-40B4-BE49-F238E27FC236}">
                  <a16:creationId xmlns:a16="http://schemas.microsoft.com/office/drawing/2014/main" id="{7FE88061-8BE7-4780-B6AC-49904FF04433}"/>
                </a:ext>
              </a:extLst>
            </p:cNvPr>
            <p:cNvPicPr>
              <a:picLocks noChangeAspect="1"/>
            </p:cNvPicPr>
            <p:nvPr/>
          </p:nvPicPr>
          <p:blipFill>
            <a:blip r:embed="rId3"/>
            <a:stretch>
              <a:fillRect/>
            </a:stretch>
          </p:blipFill>
          <p:spPr>
            <a:xfrm>
              <a:off x="1881775" y="1232773"/>
              <a:ext cx="8428450" cy="4823878"/>
            </a:xfrm>
            <a:prstGeom prst="rect">
              <a:avLst/>
            </a:prstGeom>
            <a:ln w="28575">
              <a:solidFill>
                <a:srgbClr val="1A428A"/>
              </a:solidFill>
            </a:ln>
            <a:effectLst>
              <a:outerShdw blurRad="76200" dir="18900000" sy="23000" kx="-1200000" algn="bl" rotWithShape="0">
                <a:prstClr val="black">
                  <a:alpha val="20000"/>
                </a:prstClr>
              </a:outerShdw>
            </a:effectLst>
          </p:spPr>
        </p:pic>
        <p:sp>
          <p:nvSpPr>
            <p:cNvPr id="12" name="Rectangle 11">
              <a:extLst>
                <a:ext uri="{FF2B5EF4-FFF2-40B4-BE49-F238E27FC236}">
                  <a16:creationId xmlns:a16="http://schemas.microsoft.com/office/drawing/2014/main" id="{C19F002C-9218-45AE-9CFC-9C5A6B0E318A}"/>
                </a:ext>
              </a:extLst>
            </p:cNvPr>
            <p:cNvSpPr/>
            <p:nvPr/>
          </p:nvSpPr>
          <p:spPr>
            <a:xfrm>
              <a:off x="6010656" y="2316480"/>
              <a:ext cx="950976" cy="339115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8364D3E-D22F-4ACC-81D1-DBBE1B477B84}"/>
                </a:ext>
              </a:extLst>
            </p:cNvPr>
            <p:cNvSpPr/>
            <p:nvPr/>
          </p:nvSpPr>
          <p:spPr>
            <a:xfrm>
              <a:off x="3752712" y="2342624"/>
              <a:ext cx="502296" cy="33650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BC1E2409-0ABE-4669-8A00-7D550482032B}"/>
              </a:ext>
            </a:extLst>
          </p:cNvPr>
          <p:cNvPicPr>
            <a:picLocks noChangeAspect="1"/>
          </p:cNvPicPr>
          <p:nvPr/>
        </p:nvPicPr>
        <p:blipFill>
          <a:blip r:embed="rId4"/>
          <a:stretch>
            <a:fillRect/>
          </a:stretch>
        </p:blipFill>
        <p:spPr>
          <a:xfrm>
            <a:off x="2491427" y="1017061"/>
            <a:ext cx="7209145" cy="4823878"/>
          </a:xfrm>
          <a:prstGeom prst="rect">
            <a:avLst/>
          </a:prstGeom>
          <a:ln w="28575">
            <a:solidFill>
              <a:srgbClr val="1A428A"/>
            </a:solidFill>
          </a:ln>
          <a:effectLst>
            <a:outerShdw blurRad="76200" dir="18900000" sy="23000" kx="-1200000" algn="bl" rotWithShape="0">
              <a:prstClr val="black">
                <a:alpha val="20000"/>
              </a:prstClr>
            </a:outerShdw>
          </a:effectLst>
        </p:spPr>
      </p:pic>
      <p:sp>
        <p:nvSpPr>
          <p:cNvPr id="10" name="Rectangle 9">
            <a:extLst>
              <a:ext uri="{FF2B5EF4-FFF2-40B4-BE49-F238E27FC236}">
                <a16:creationId xmlns:a16="http://schemas.microsoft.com/office/drawing/2014/main" id="{EB0833BE-DC39-403D-8BA1-08B098300761}"/>
              </a:ext>
            </a:extLst>
          </p:cNvPr>
          <p:cNvSpPr/>
          <p:nvPr/>
        </p:nvSpPr>
        <p:spPr>
          <a:xfrm>
            <a:off x="4572000" y="609600"/>
            <a:ext cx="731520" cy="43103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C9B6956-6E01-432E-9600-4BEEEC9071FD}"/>
              </a:ext>
            </a:extLst>
          </p:cNvPr>
          <p:cNvSpPr/>
          <p:nvPr/>
        </p:nvSpPr>
        <p:spPr>
          <a:xfrm>
            <a:off x="5754624" y="658368"/>
            <a:ext cx="1629469" cy="34650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598743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par>
                                <p:cTn id="8" presetID="6" presetClass="emph" presetSubtype="0" fill="hold" nodeType="withEffect">
                                  <p:stCondLst>
                                    <p:cond delay="0"/>
                                  </p:stCondLst>
                                  <p:childTnLst>
                                    <p:animScale>
                                      <p:cBhvr>
                                        <p:cTn id="9" dur="2000" fill="hold"/>
                                        <p:tgtEl>
                                          <p:spTgt spid="14"/>
                                        </p:tgtEl>
                                      </p:cBhvr>
                                      <p:by x="125000" y="125000"/>
                                    </p:animScale>
                                  </p:childTnLst>
                                </p:cTn>
                              </p:par>
                              <p:par>
                                <p:cTn id="10" presetID="10" presetClass="exit" presetSubtype="0" fill="hold" grpId="0" nodeType="with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32" presetClass="emph" presetSubtype="0" fill="hold" grpId="1" nodeType="withEffect">
                                  <p:stCondLst>
                                    <p:cond delay="0"/>
                                  </p:stCondLst>
                                  <p:childTnLst>
                                    <p:animRot by="120000">
                                      <p:cBhvr>
                                        <p:cTn id="18" dur="150" fill="hold">
                                          <p:stCondLst>
                                            <p:cond delay="0"/>
                                          </p:stCondLst>
                                        </p:cTn>
                                        <p:tgtEl>
                                          <p:spTgt spid="10"/>
                                        </p:tgtEl>
                                        <p:attrNameLst>
                                          <p:attrName>r</p:attrName>
                                        </p:attrNameLst>
                                      </p:cBhvr>
                                    </p:animRot>
                                    <p:animRot by="-240000">
                                      <p:cBhvr>
                                        <p:cTn id="19" dur="300" fill="hold">
                                          <p:stCondLst>
                                            <p:cond delay="300"/>
                                          </p:stCondLst>
                                        </p:cTn>
                                        <p:tgtEl>
                                          <p:spTgt spid="10"/>
                                        </p:tgtEl>
                                        <p:attrNameLst>
                                          <p:attrName>r</p:attrName>
                                        </p:attrNameLst>
                                      </p:cBhvr>
                                    </p:animRot>
                                    <p:animRot by="240000">
                                      <p:cBhvr>
                                        <p:cTn id="20" dur="300" fill="hold">
                                          <p:stCondLst>
                                            <p:cond delay="600"/>
                                          </p:stCondLst>
                                        </p:cTn>
                                        <p:tgtEl>
                                          <p:spTgt spid="10"/>
                                        </p:tgtEl>
                                        <p:attrNameLst>
                                          <p:attrName>r</p:attrName>
                                        </p:attrNameLst>
                                      </p:cBhvr>
                                    </p:animRot>
                                    <p:animRot by="-240000">
                                      <p:cBhvr>
                                        <p:cTn id="21" dur="300" fill="hold">
                                          <p:stCondLst>
                                            <p:cond delay="900"/>
                                          </p:stCondLst>
                                        </p:cTn>
                                        <p:tgtEl>
                                          <p:spTgt spid="10"/>
                                        </p:tgtEl>
                                        <p:attrNameLst>
                                          <p:attrName>r</p:attrName>
                                        </p:attrNameLst>
                                      </p:cBhvr>
                                    </p:animRot>
                                    <p:animRot by="120000">
                                      <p:cBhvr>
                                        <p:cTn id="22" dur="300" fill="hold">
                                          <p:stCondLst>
                                            <p:cond delay="1200"/>
                                          </p:stCondLst>
                                        </p:cTn>
                                        <p:tgtEl>
                                          <p:spTgt spid="10"/>
                                        </p:tgtEl>
                                        <p:attrNameLst>
                                          <p:attrName>r</p:attrName>
                                        </p:attrNameLst>
                                      </p:cBhvr>
                                    </p:animRo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14"/>
                                        </p:tgtEl>
                                      </p:cBhvr>
                                    </p:animEffect>
                                    <p:set>
                                      <p:cBhvr>
                                        <p:cTn id="27" dur="1" fill="hold">
                                          <p:stCondLst>
                                            <p:cond delay="499"/>
                                          </p:stCondLst>
                                        </p:cTn>
                                        <p:tgtEl>
                                          <p:spTgt spid="14"/>
                                        </p:tgtEl>
                                        <p:attrNameLst>
                                          <p:attrName>style.visibility</p:attrName>
                                        </p:attrNameLst>
                                      </p:cBhvr>
                                      <p:to>
                                        <p:strVal val="hidden"/>
                                      </p:to>
                                    </p:set>
                                  </p:childTnLst>
                                </p:cTn>
                              </p:par>
                              <p:par>
                                <p:cTn id="28" presetID="10" presetClass="exit" presetSubtype="0" fill="hold" grpId="2" nodeType="withEffect">
                                  <p:stCondLst>
                                    <p:cond delay="0"/>
                                  </p:stCondLst>
                                  <p:childTnLst>
                                    <p:animEffect transition="out" filter="fade">
                                      <p:cBhvr>
                                        <p:cTn id="29" dur="500"/>
                                        <p:tgtEl>
                                          <p:spTgt spid="10"/>
                                        </p:tgtEl>
                                      </p:cBhvr>
                                    </p:animEffect>
                                    <p:set>
                                      <p:cBhvr>
                                        <p:cTn id="30" dur="1" fill="hold">
                                          <p:stCondLst>
                                            <p:cond delay="499"/>
                                          </p:stCondLst>
                                        </p:cTn>
                                        <p:tgtEl>
                                          <p:spTgt spid="10"/>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left)">
                                      <p:cBhvr>
                                        <p:cTn id="35" dur="500"/>
                                        <p:tgtEl>
                                          <p:spTgt spid="9"/>
                                        </p:tgtEl>
                                      </p:cBhvr>
                                    </p:animEffect>
                                  </p:childTnLst>
                                </p:cTn>
                              </p:par>
                              <p:par>
                                <p:cTn id="36" presetID="6" presetClass="emph" presetSubtype="0" fill="hold" nodeType="withEffect">
                                  <p:stCondLst>
                                    <p:cond delay="0"/>
                                  </p:stCondLst>
                                  <p:childTnLst>
                                    <p:animScale>
                                      <p:cBhvr>
                                        <p:cTn id="37" dur="2000" fill="hold"/>
                                        <p:tgtEl>
                                          <p:spTgt spid="9"/>
                                        </p:tgtEl>
                                      </p:cBhvr>
                                      <p:by x="125000" y="125000"/>
                                    </p:animScale>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childTnLst>
                                </p:cTn>
                              </p:par>
                              <p:par>
                                <p:cTn id="42" presetID="32" presetClass="emph" presetSubtype="0" fill="hold" grpId="1" nodeType="withEffect">
                                  <p:stCondLst>
                                    <p:cond delay="0"/>
                                  </p:stCondLst>
                                  <p:childTnLst>
                                    <p:animRot by="120000">
                                      <p:cBhvr>
                                        <p:cTn id="43" dur="150" fill="hold">
                                          <p:stCondLst>
                                            <p:cond delay="0"/>
                                          </p:stCondLst>
                                        </p:cTn>
                                        <p:tgtEl>
                                          <p:spTgt spid="11"/>
                                        </p:tgtEl>
                                        <p:attrNameLst>
                                          <p:attrName>r</p:attrName>
                                        </p:attrNameLst>
                                      </p:cBhvr>
                                    </p:animRot>
                                    <p:animRot by="-240000">
                                      <p:cBhvr>
                                        <p:cTn id="44" dur="300" fill="hold">
                                          <p:stCondLst>
                                            <p:cond delay="300"/>
                                          </p:stCondLst>
                                        </p:cTn>
                                        <p:tgtEl>
                                          <p:spTgt spid="11"/>
                                        </p:tgtEl>
                                        <p:attrNameLst>
                                          <p:attrName>r</p:attrName>
                                        </p:attrNameLst>
                                      </p:cBhvr>
                                    </p:animRot>
                                    <p:animRot by="240000">
                                      <p:cBhvr>
                                        <p:cTn id="45" dur="300" fill="hold">
                                          <p:stCondLst>
                                            <p:cond delay="600"/>
                                          </p:stCondLst>
                                        </p:cTn>
                                        <p:tgtEl>
                                          <p:spTgt spid="11"/>
                                        </p:tgtEl>
                                        <p:attrNameLst>
                                          <p:attrName>r</p:attrName>
                                        </p:attrNameLst>
                                      </p:cBhvr>
                                    </p:animRot>
                                    <p:animRot by="-240000">
                                      <p:cBhvr>
                                        <p:cTn id="46" dur="300" fill="hold">
                                          <p:stCondLst>
                                            <p:cond delay="900"/>
                                          </p:stCondLst>
                                        </p:cTn>
                                        <p:tgtEl>
                                          <p:spTgt spid="11"/>
                                        </p:tgtEl>
                                        <p:attrNameLst>
                                          <p:attrName>r</p:attrName>
                                        </p:attrNameLst>
                                      </p:cBhvr>
                                    </p:animRot>
                                    <p:animRot by="120000">
                                      <p:cBhvr>
                                        <p:cTn id="47" dur="300" fill="hold">
                                          <p:stCondLst>
                                            <p:cond delay="120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animBg="1"/>
      <p:bldP spid="10" grpId="1" animBg="1"/>
      <p:bldP spid="10" grpId="2" animBg="1"/>
      <p:bldP spid="11" grpId="0" animBg="1"/>
      <p:bldP spid="11" grpId="1"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9658</TotalTime>
  <Words>2926</Words>
  <Application>Microsoft Office PowerPoint</Application>
  <PresentationFormat>Widescreen</PresentationFormat>
  <Paragraphs>257</Paragraphs>
  <Slides>23</Slides>
  <Notes>20</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Courier New</vt:lpstr>
      <vt:lpstr>Times New Roman</vt:lpstr>
      <vt:lpstr>Wingdings</vt:lpstr>
      <vt:lpstr>Office Theme</vt:lpstr>
      <vt:lpstr>What’s New in OMS</vt:lpstr>
      <vt:lpstr>Overview</vt:lpstr>
      <vt:lpstr>Definitions</vt:lpstr>
      <vt:lpstr>What’s New in OMS</vt:lpstr>
      <vt:lpstr>What’s New in OMS</vt:lpstr>
      <vt:lpstr>What’s New in OMS(Cont.)</vt:lpstr>
      <vt:lpstr>OMS Custom Sort</vt:lpstr>
      <vt:lpstr>Ping Dialog</vt:lpstr>
      <vt:lpstr> Ping Dialog</vt:lpstr>
      <vt:lpstr> Ping Dialog</vt:lpstr>
      <vt:lpstr> Ping Results</vt:lpstr>
      <vt:lpstr>Upstream/Verify</vt:lpstr>
      <vt:lpstr>PowerPoint Presentation</vt:lpstr>
      <vt:lpstr>Trucks</vt:lpstr>
      <vt:lpstr>Server Changes</vt:lpstr>
      <vt:lpstr>Campaigns</vt:lpstr>
      <vt:lpstr>Campaigns – Viewing</vt:lpstr>
      <vt:lpstr>Campaigns – Create/Delete</vt:lpstr>
      <vt:lpstr>Campaigns – Campaign Builder</vt:lpstr>
      <vt:lpstr>Campaigns – Manual Call</vt:lpstr>
      <vt:lpstr>Campaigns – Testing</vt:lpstr>
      <vt:lpstr>Campaigns – Initiate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Coleman</dc:creator>
  <cp:lastModifiedBy>Joseph Coleman</cp:lastModifiedBy>
  <cp:revision>103</cp:revision>
  <dcterms:created xsi:type="dcterms:W3CDTF">2018-07-19T17:53:41Z</dcterms:created>
  <dcterms:modified xsi:type="dcterms:W3CDTF">2018-07-30T12:52:20Z</dcterms:modified>
</cp:coreProperties>
</file>

<file path=docProps/thumbnail.jpeg>
</file>